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0"/>
  </p:notesMasterIdLst>
  <p:sldIdLst>
    <p:sldId id="304" r:id="rId2"/>
    <p:sldId id="261" r:id="rId3"/>
    <p:sldId id="262" r:id="rId4"/>
    <p:sldId id="263" r:id="rId5"/>
    <p:sldId id="264" r:id="rId6"/>
    <p:sldId id="265" r:id="rId7"/>
    <p:sldId id="267" r:id="rId8"/>
    <p:sldId id="268" r:id="rId9"/>
    <p:sldId id="269" r:id="rId10"/>
    <p:sldId id="270" r:id="rId11"/>
    <p:sldId id="272" r:id="rId12"/>
    <p:sldId id="281" r:id="rId13"/>
    <p:sldId id="282" r:id="rId14"/>
    <p:sldId id="285" r:id="rId15"/>
    <p:sldId id="286" r:id="rId16"/>
    <p:sldId id="288" r:id="rId17"/>
    <p:sldId id="290" r:id="rId18"/>
    <p:sldId id="291" r:id="rId19"/>
    <p:sldId id="292" r:id="rId20"/>
    <p:sldId id="305" r:id="rId21"/>
    <p:sldId id="295" r:id="rId22"/>
    <p:sldId id="306" r:id="rId23"/>
    <p:sldId id="298" r:id="rId24"/>
    <p:sldId id="299" r:id="rId25"/>
    <p:sldId id="300" r:id="rId26"/>
    <p:sldId id="301" r:id="rId27"/>
    <p:sldId id="302" r:id="rId28"/>
    <p:sldId id="303" r:id="rId29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35" Type="http://schemas.microsoft.com/office/2015/10/relationships/revisionInfo" Target="revisionInfo.xml"/><Relationship Id="rId8" Type="http://schemas.openxmlformats.org/officeDocument/2006/relationships/slide" Target="slides/slide7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CE6021-DCB0-4094-BD80-14CDAA50B7CF}" type="datetimeFigureOut">
              <a:rPr lang="en-GB" smtClean="0"/>
              <a:t>31/03/2020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028950" y="857250"/>
            <a:ext cx="3086100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EE0047-A376-4663-AB13-637E8133173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73947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43000" y="1412240"/>
            <a:ext cx="6927215" cy="1854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1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1645"/>
              </a:lnSpc>
            </a:pPr>
            <a:endParaRPr spc="-5"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C3A8EE-A6C2-4F5B-8F03-6B2557320E3D}" type="datetime1">
              <a:rPr lang="en-US" smtClean="0"/>
              <a:t>3/31/2020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1645"/>
              </a:lnSpc>
            </a:pPr>
            <a:endParaRPr spc="-5"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63DEC8-3489-4F74-8113-5ABFC9E30916}" type="datetime1">
              <a:rPr lang="en-US" smtClean="0"/>
              <a:t>3/31/2020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1645"/>
              </a:lnSpc>
            </a:pPr>
            <a:endParaRPr spc="-5" dirty="0"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4AA748-7A3D-442E-ACC0-195BEA88E638}" type="datetime1">
              <a:rPr lang="en-US" smtClean="0"/>
              <a:t>3/31/2020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1645"/>
              </a:lnSpc>
            </a:pPr>
            <a:endParaRPr spc="-5" dirty="0"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B66289-F8D5-440C-933F-1FA4182A3E3B}" type="datetime1">
              <a:rPr lang="en-US" smtClean="0"/>
              <a:t>3/31/2020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1645"/>
              </a:lnSpc>
            </a:pPr>
            <a:endParaRPr spc="-5" dirty="0"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117265-A58C-4DAE-A979-859CB7FFF0C9}" type="datetime1">
              <a:rPr lang="en-US" smtClean="0"/>
              <a:t>3/31/2020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48689" y="391159"/>
            <a:ext cx="7246620" cy="11226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12140" y="1709420"/>
            <a:ext cx="7919719" cy="41465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10869" y="6299532"/>
            <a:ext cx="2466340" cy="2051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00" b="0" i="0">
                <a:solidFill>
                  <a:srgbClr val="21212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1645"/>
              </a:lnSpc>
            </a:pPr>
            <a:endParaRPr spc="-5"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D33E33-EBE7-4C08-951D-A30CE226CC69}" type="datetime1">
              <a:rPr lang="en-US" smtClean="0"/>
              <a:t>3/31/2020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296909" y="6299532"/>
            <a:ext cx="248920" cy="22415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hf hdr="0" ftr="0" dt="0"/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826C2D3-B81B-435D-8BBB-9E83F054204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412240"/>
            <a:ext cx="6927215" cy="1231106"/>
          </a:xfrm>
        </p:spPr>
        <p:txBody>
          <a:bodyPr/>
          <a:lstStyle/>
          <a:p>
            <a:pPr algn="ctr"/>
            <a:r>
              <a:rPr lang="en-GB" dirty="0">
                <a:solidFill>
                  <a:srgbClr val="FF0000"/>
                </a:solidFill>
              </a:rPr>
              <a:t>Database and Database Management System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B61A3C36-D070-4457-AA17-A9AD4D46F306}"/>
              </a:ext>
            </a:extLst>
          </p:cNvPr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lang="en-GB" smtClean="0"/>
              <a:t>1</a:t>
            </a:fld>
            <a:endParaRPr lang="en-GB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4"/>
          </p:nvPr>
        </p:nvSpPr>
        <p:spPr>
          <a:xfrm>
            <a:off x="1371600" y="2819400"/>
            <a:ext cx="6400800" cy="2406075"/>
          </a:xfrm>
        </p:spPr>
        <p:txBody>
          <a:bodyPr/>
          <a:lstStyle/>
          <a:p>
            <a:r>
              <a:rPr lang="en-US" dirty="0"/>
              <a:t>A </a:t>
            </a:r>
            <a:r>
              <a:rPr lang="en-US" b="1" dirty="0"/>
              <a:t>database</a:t>
            </a:r>
            <a:r>
              <a:rPr lang="en-US" dirty="0"/>
              <a:t> is an organized collection of </a:t>
            </a:r>
            <a:r>
              <a:rPr lang="en-US" b="1" dirty="0"/>
              <a:t>data</a:t>
            </a:r>
            <a:r>
              <a:rPr lang="en-US" dirty="0"/>
              <a:t>, generally stored and accessed electronically from a computer system. ... The </a:t>
            </a:r>
            <a:r>
              <a:rPr lang="en-US" b="1" dirty="0"/>
              <a:t>database</a:t>
            </a:r>
            <a:r>
              <a:rPr lang="en-US" dirty="0"/>
              <a:t> management system (DBMS) is the software that interacts with end users, applications, and the </a:t>
            </a:r>
            <a:r>
              <a:rPr lang="en-US" b="1" dirty="0"/>
              <a:t>database</a:t>
            </a:r>
            <a:r>
              <a:rPr lang="en-US" dirty="0"/>
              <a:t> itself to capture and analyze the </a:t>
            </a:r>
            <a:r>
              <a:rPr lang="en-US" b="1" dirty="0"/>
              <a:t>data</a:t>
            </a:r>
            <a:r>
              <a:rPr lang="en-US" dirty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413247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xfrm>
            <a:off x="8296909" y="6299532"/>
            <a:ext cx="248920" cy="20518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 algn="ctr">
              <a:lnSpc>
                <a:spcPts val="1645"/>
              </a:lnSpc>
            </a:pPr>
            <a:fld id="{81D60167-4931-47E6-BA6A-407CBD079E47}" type="slidenum">
              <a:rPr dirty="0"/>
              <a:pPr marL="25400" algn="ctr">
                <a:lnSpc>
                  <a:spcPts val="1645"/>
                </a:lnSpc>
              </a:pPr>
              <a:t>10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644650" y="665479"/>
            <a:ext cx="585279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Types of Databases</a:t>
            </a:r>
            <a:r>
              <a:rPr spc="-65" dirty="0"/>
              <a:t> </a:t>
            </a:r>
            <a:endParaRPr spc="-5" dirty="0"/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7863840" cy="341632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endParaRPr lang="en-GB" sz="2800" b="1" spc="-10" dirty="0">
              <a:solidFill>
                <a:srgbClr val="212121"/>
              </a:solidFill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8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10" dirty="0">
                <a:solidFill>
                  <a:srgbClr val="212121"/>
                </a:solidFill>
                <a:latin typeface="Arial"/>
                <a:cs typeface="Arial"/>
              </a:rPr>
              <a:t>Unstructured </a:t>
            </a: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exist in their original</a:t>
            </a:r>
            <a:r>
              <a:rPr sz="2800" spc="6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state</a:t>
            </a:r>
            <a:endParaRPr sz="2800" dirty="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Structured data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result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from</a:t>
            </a:r>
            <a:r>
              <a:rPr sz="2800" spc="3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formatting</a:t>
            </a:r>
            <a:endParaRPr sz="2800" dirty="0">
              <a:latin typeface="Arial"/>
              <a:cs typeface="Arial"/>
            </a:endParaRPr>
          </a:p>
          <a:p>
            <a:pPr marL="755650" marR="508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Structure applied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based on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type 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of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processing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to 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be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performed</a:t>
            </a:r>
            <a:endParaRPr sz="2600" dirty="0">
              <a:latin typeface="Arial"/>
              <a:cs typeface="Arial"/>
            </a:endParaRPr>
          </a:p>
          <a:p>
            <a:pPr marL="355600" marR="166370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Semistructured data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have been processed to 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some</a:t>
            </a:r>
            <a:r>
              <a:rPr sz="2800" spc="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extent</a:t>
            </a:r>
            <a:endParaRPr sz="2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11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017269" y="665479"/>
            <a:ext cx="710374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15" dirty="0"/>
              <a:t>Why </a:t>
            </a:r>
            <a:r>
              <a:rPr spc="-5" dirty="0"/>
              <a:t>Database Design Is</a:t>
            </a:r>
            <a:r>
              <a:rPr spc="-75" dirty="0"/>
              <a:t> </a:t>
            </a:r>
            <a:r>
              <a:rPr spc="-5" dirty="0"/>
              <a:t>Important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788909" cy="382270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800100" indent="-342900">
              <a:lnSpc>
                <a:spcPct val="100000"/>
              </a:lnSpc>
              <a:spcBef>
                <a:spcPts val="1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Database design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focuses on design of  database structure used for end-user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endParaRPr sz="28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Designer 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must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identify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database’s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expected</a:t>
            </a:r>
            <a:r>
              <a:rPr sz="2600" spc="-4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use</a:t>
            </a:r>
            <a:endParaRPr sz="26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69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Well-designed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database:</a:t>
            </a:r>
            <a:endParaRPr sz="28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Facilitates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r>
              <a:rPr sz="26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management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Generates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accurate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and valuable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information</a:t>
            </a:r>
            <a:endParaRPr sz="26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Poorly designed</a:t>
            </a:r>
            <a:r>
              <a:rPr sz="2800" spc="-2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database:</a:t>
            </a:r>
            <a:endParaRPr sz="28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Causes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difficult-to-trace</a:t>
            </a:r>
            <a:r>
              <a:rPr sz="26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errors</a:t>
            </a:r>
            <a:endParaRPr sz="26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12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228089" y="665479"/>
            <a:ext cx="6680200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Structural and Data</a:t>
            </a:r>
            <a:r>
              <a:rPr spc="-65" dirty="0"/>
              <a:t> </a:t>
            </a:r>
            <a:r>
              <a:rPr spc="-5" dirty="0"/>
              <a:t>Dependence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799070" cy="457835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676910" indent="-342900">
              <a:lnSpc>
                <a:spcPct val="100000"/>
              </a:lnSpc>
              <a:spcBef>
                <a:spcPts val="1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Structural dependence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access to a file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is  dependent on its 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own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structure</a:t>
            </a:r>
            <a:endParaRPr sz="2800">
              <a:latin typeface="Arial"/>
              <a:cs typeface="Arial"/>
            </a:endParaRPr>
          </a:p>
          <a:p>
            <a:pPr marL="755650" marR="547370" indent="-285750">
              <a:lnSpc>
                <a:spcPct val="100000"/>
              </a:lnSpc>
              <a:spcBef>
                <a:spcPts val="650"/>
              </a:spcBef>
            </a:pPr>
            <a:r>
              <a:rPr sz="3900" baseline="3205" dirty="0">
                <a:solidFill>
                  <a:srgbClr val="212121"/>
                </a:solidFill>
                <a:latin typeface="Arial"/>
                <a:cs typeface="Arial"/>
              </a:rPr>
              <a:t>–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All file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system programs 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must be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modified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to 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conform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 new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file</a:t>
            </a:r>
            <a:r>
              <a:rPr sz="2600" spc="-3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structure</a:t>
            </a:r>
            <a:endParaRPr sz="2600">
              <a:latin typeface="Arial"/>
              <a:cs typeface="Arial"/>
            </a:endParaRPr>
          </a:p>
          <a:p>
            <a:pPr marL="355600" marR="1350010" indent="-342900">
              <a:lnSpc>
                <a:spcPct val="100000"/>
              </a:lnSpc>
              <a:spcBef>
                <a:spcPts val="69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Structural independence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change file 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structure without affecting data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access</a:t>
            </a:r>
            <a:endParaRPr sz="2800">
              <a:latin typeface="Arial"/>
              <a:cs typeface="Arial"/>
            </a:endParaRPr>
          </a:p>
          <a:p>
            <a:pPr marL="355600" marR="5080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 dependence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data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access changes 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when 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 storage characteristics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change</a:t>
            </a:r>
            <a:endParaRPr sz="2800">
              <a:latin typeface="Arial"/>
              <a:cs typeface="Arial"/>
            </a:endParaRPr>
          </a:p>
          <a:p>
            <a:pPr marL="355600" marR="1105535" indent="-342900">
              <a:lnSpc>
                <a:spcPct val="100000"/>
              </a:lnSpc>
              <a:spcBef>
                <a:spcPts val="69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 independence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storage  characteristics do not affect data</a:t>
            </a:r>
            <a:r>
              <a:rPr sz="2800" spc="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access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/>
          <p:nvPr/>
        </p:nvSpPr>
        <p:spPr>
          <a:xfrm>
            <a:off x="8309609" y="6299532"/>
            <a:ext cx="223520" cy="41036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645"/>
              </a:lnSpc>
            </a:pPr>
            <a:r>
              <a:rPr lang="en-GB" sz="1400" spc="-5" dirty="0">
                <a:latin typeface="Arial"/>
                <a:cs typeface="Arial"/>
              </a:rPr>
              <a:t>16</a:t>
            </a:r>
          </a:p>
          <a:p>
            <a:pPr marL="12700">
              <a:lnSpc>
                <a:spcPts val="1645"/>
              </a:lnSpc>
            </a:pPr>
            <a:endParaRPr sz="1400" dirty="0">
              <a:latin typeface="Arial"/>
              <a:cs typeface="Arial"/>
            </a:endParaRPr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48689" y="391159"/>
            <a:ext cx="7246620" cy="56682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805430" marR="5080" indent="-251333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Structural and Data Dependence  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633220"/>
            <a:ext cx="7662545" cy="471297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5080" indent="-342900">
              <a:lnSpc>
                <a:spcPct val="100000"/>
              </a:lnSpc>
              <a:spcBef>
                <a:spcPts val="1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Practical significance of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dependence is  difference between logical and physical</a:t>
            </a:r>
            <a:r>
              <a:rPr sz="2800" spc="-3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format</a:t>
            </a:r>
            <a:endParaRPr sz="2800" dirty="0">
              <a:latin typeface="Arial"/>
              <a:cs typeface="Arial"/>
            </a:endParaRPr>
          </a:p>
          <a:p>
            <a:pPr marL="355600" marR="404495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10" dirty="0">
                <a:solidFill>
                  <a:srgbClr val="212121"/>
                </a:solidFill>
                <a:latin typeface="Arial"/>
                <a:cs typeface="Arial"/>
              </a:rPr>
              <a:t>Logical </a:t>
            </a: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800" b="1" dirty="0">
                <a:solidFill>
                  <a:srgbClr val="212121"/>
                </a:solidFill>
                <a:latin typeface="Arial"/>
                <a:cs typeface="Arial"/>
              </a:rPr>
              <a:t>format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: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how human views the  data</a:t>
            </a:r>
            <a:endParaRPr sz="2800" dirty="0">
              <a:latin typeface="Arial"/>
              <a:cs typeface="Arial"/>
            </a:endParaRPr>
          </a:p>
          <a:p>
            <a:pPr marL="355600" marR="521334" indent="-342900">
              <a:lnSpc>
                <a:spcPct val="100000"/>
              </a:lnSpc>
              <a:spcBef>
                <a:spcPts val="69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10" dirty="0">
                <a:solidFill>
                  <a:srgbClr val="212121"/>
                </a:solidFill>
                <a:latin typeface="Arial"/>
                <a:cs typeface="Arial"/>
              </a:rPr>
              <a:t>Physical </a:t>
            </a: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800" b="1" dirty="0">
                <a:solidFill>
                  <a:srgbClr val="212121"/>
                </a:solidFill>
                <a:latin typeface="Arial"/>
                <a:cs typeface="Arial"/>
              </a:rPr>
              <a:t>format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: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how computer must  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work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with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endParaRPr sz="2800" dirty="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Each program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must</a:t>
            </a:r>
            <a:r>
              <a:rPr sz="2800" spc="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contain:</a:t>
            </a:r>
            <a:endParaRPr sz="28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Lines specifying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opening of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specific file</a:t>
            </a:r>
            <a:r>
              <a:rPr sz="2600" spc="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type</a:t>
            </a:r>
            <a:endParaRPr sz="26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Record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 specification</a:t>
            </a:r>
            <a:endParaRPr sz="26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Field definitions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851EA648-7B48-4E36-BE76-862B4A9ABED3}"/>
              </a:ext>
            </a:extLst>
          </p:cNvPr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lang="en-GB" smtClean="0"/>
              <a:t>13</a:t>
            </a:fld>
            <a:endParaRPr lang="en-GB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14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088640" marR="5080" indent="-297434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Lack </a:t>
            </a:r>
            <a:r>
              <a:rPr dirty="0"/>
              <a:t>of </a:t>
            </a:r>
            <a:r>
              <a:rPr spc="-5" dirty="0"/>
              <a:t>Design and Data-Modeling  Skills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804150" cy="318897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756920" indent="-342900">
              <a:lnSpc>
                <a:spcPct val="100000"/>
              </a:lnSpc>
              <a:spcBef>
                <a:spcPts val="1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Most users lack the skill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properly design  databases, despite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multiple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personal  productivity tools being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available</a:t>
            </a:r>
            <a:endParaRPr sz="2800">
              <a:latin typeface="Arial"/>
              <a:cs typeface="Arial"/>
            </a:endParaRPr>
          </a:p>
          <a:p>
            <a:pPr marL="355600" marR="508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Data-modeling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skills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are vital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in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the data design  process</a:t>
            </a:r>
            <a:endParaRPr sz="2800">
              <a:latin typeface="Arial"/>
              <a:cs typeface="Arial"/>
            </a:endParaRPr>
          </a:p>
          <a:p>
            <a:pPr marL="355600" marR="106680" indent="-342900">
              <a:lnSpc>
                <a:spcPct val="100000"/>
              </a:lnSpc>
              <a:spcBef>
                <a:spcPts val="69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Good data modeling facilitates communication  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between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the designer, user, and the</a:t>
            </a:r>
            <a:r>
              <a:rPr sz="2800" spc="2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developer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15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641600" y="665479"/>
            <a:ext cx="3858260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Database</a:t>
            </a:r>
            <a:r>
              <a:rPr spc="-85" dirty="0"/>
              <a:t> </a:t>
            </a:r>
            <a:r>
              <a:rPr spc="-5" dirty="0"/>
              <a:t>Systems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827645" cy="430911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382905" indent="-342900">
              <a:lnSpc>
                <a:spcPct val="100000"/>
              </a:lnSpc>
              <a:spcBef>
                <a:spcPts val="1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 system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consists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of logically related  data stored in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single logical data</a:t>
            </a:r>
            <a:r>
              <a:rPr sz="2800" spc="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repository</a:t>
            </a:r>
            <a:endParaRPr sz="2800">
              <a:latin typeface="Arial"/>
              <a:cs typeface="Arial"/>
            </a:endParaRPr>
          </a:p>
          <a:p>
            <a:pPr marL="755650" marR="50419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May be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physically distributed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among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multiple 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storage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 facilities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eliminates 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most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of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file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system’s</a:t>
            </a:r>
            <a:r>
              <a:rPr sz="2600" spc="-3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problems</a:t>
            </a:r>
            <a:endParaRPr sz="2600">
              <a:latin typeface="Arial"/>
              <a:cs typeface="Arial"/>
            </a:endParaRPr>
          </a:p>
          <a:p>
            <a:pPr marL="755650" marR="466725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Current generation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stores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structures, 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relationships between structures,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and access  paths</a:t>
            </a:r>
            <a:endParaRPr sz="2600">
              <a:latin typeface="Arial"/>
              <a:cs typeface="Arial"/>
            </a:endParaRPr>
          </a:p>
          <a:p>
            <a:pPr marL="1155700" marR="568960" lvl="2" indent="-228600">
              <a:lnSpc>
                <a:spcPct val="100000"/>
              </a:lnSpc>
              <a:spcBef>
                <a:spcPts val="59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Also defines, stores, and manages all access  paths and components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16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48689" y="665479"/>
            <a:ext cx="7242809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/>
              <a:t>The </a:t>
            </a:r>
            <a:r>
              <a:rPr spc="-5" dirty="0"/>
              <a:t>Database System</a:t>
            </a:r>
            <a:r>
              <a:rPr spc="-45" dirty="0"/>
              <a:t> </a:t>
            </a:r>
            <a:r>
              <a:rPr spc="-5" dirty="0"/>
              <a:t>Environment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472680" cy="378587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5080" indent="-342900">
              <a:lnSpc>
                <a:spcPct val="100000"/>
              </a:lnSpc>
              <a:spcBef>
                <a:spcPts val="1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Database system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defines and regulates the  collection, storage, management,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use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of</a:t>
            </a:r>
            <a:r>
              <a:rPr sz="2800" spc="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endParaRPr sz="28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Five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major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parts of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 system:</a:t>
            </a:r>
            <a:endParaRPr sz="28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Hardware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Software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People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Procedures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endParaRPr sz="26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17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48689" y="391159"/>
            <a:ext cx="7246620" cy="56682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805430" marR="5080" indent="-2792730">
              <a:lnSpc>
                <a:spcPct val="100000"/>
              </a:lnSpc>
              <a:spcBef>
                <a:spcPts val="100"/>
              </a:spcBef>
            </a:pPr>
            <a:r>
              <a:rPr dirty="0"/>
              <a:t>The </a:t>
            </a:r>
            <a:r>
              <a:rPr spc="-5" dirty="0"/>
              <a:t>Database System Environment  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7310120" cy="249174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Hardware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all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the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system’s physical</a:t>
            </a:r>
            <a:r>
              <a:rPr sz="2800" spc="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devices</a:t>
            </a:r>
            <a:endParaRPr sz="28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Software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three types of software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required:</a:t>
            </a:r>
            <a:endParaRPr sz="28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Operating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system</a:t>
            </a:r>
            <a:r>
              <a:rPr sz="2600" spc="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software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DBMS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 software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Application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programs and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utility</a:t>
            </a:r>
            <a:r>
              <a:rPr sz="2600" spc="-2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software</a:t>
            </a:r>
            <a:endParaRPr sz="26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18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48689" y="391159"/>
            <a:ext cx="7246620" cy="56682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805430" marR="5080" indent="-2792730">
              <a:lnSpc>
                <a:spcPct val="100000"/>
              </a:lnSpc>
              <a:spcBef>
                <a:spcPts val="100"/>
              </a:spcBef>
            </a:pPr>
            <a:r>
              <a:rPr dirty="0"/>
              <a:t>The </a:t>
            </a:r>
            <a:r>
              <a:rPr spc="-5" dirty="0"/>
              <a:t>Database System Environment  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7762875" cy="433832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People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all users of the database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system</a:t>
            </a:r>
            <a:endParaRPr sz="28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System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and database</a:t>
            </a:r>
            <a:r>
              <a:rPr sz="2600" spc="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administrators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Database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designers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Systems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analysts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and</a:t>
            </a:r>
            <a:r>
              <a:rPr sz="2600" spc="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programmers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End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users</a:t>
            </a:r>
            <a:endParaRPr sz="2600">
              <a:latin typeface="Arial"/>
              <a:cs typeface="Arial"/>
            </a:endParaRPr>
          </a:p>
          <a:p>
            <a:pPr marL="355600" marR="5080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Procedures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instructions and rules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that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govern  the design and use of the database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system</a:t>
            </a:r>
            <a:endParaRPr sz="2800">
              <a:latin typeface="Arial"/>
              <a:cs typeface="Arial"/>
            </a:endParaRPr>
          </a:p>
          <a:p>
            <a:pPr marL="355600" marR="1051560" indent="-342900">
              <a:lnSpc>
                <a:spcPct val="100000"/>
              </a:lnSpc>
              <a:spcBef>
                <a:spcPts val="69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the collection of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facts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stored in the  database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19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48689" y="391159"/>
            <a:ext cx="7246620" cy="56682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805430" marR="5080" indent="-2792730">
              <a:lnSpc>
                <a:spcPct val="100000"/>
              </a:lnSpc>
              <a:spcBef>
                <a:spcPts val="100"/>
              </a:spcBef>
            </a:pPr>
            <a:r>
              <a:rPr dirty="0"/>
              <a:t>The </a:t>
            </a:r>
            <a:r>
              <a:rPr spc="-5" dirty="0"/>
              <a:t>Database System Environment  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646670" cy="276225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5080" indent="-342900">
              <a:lnSpc>
                <a:spcPct val="100000"/>
              </a:lnSpc>
              <a:spcBef>
                <a:spcPts val="1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Database </a:t>
            </a:r>
            <a:r>
              <a:rPr sz="2800" b="1" spc="-10" dirty="0">
                <a:solidFill>
                  <a:srgbClr val="212121"/>
                </a:solidFill>
                <a:latin typeface="Arial"/>
                <a:cs typeface="Arial"/>
              </a:rPr>
              <a:t>systems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are created and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managed  at different levels of</a:t>
            </a:r>
            <a:r>
              <a:rPr sz="2800" spc="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complexity</a:t>
            </a:r>
            <a:endParaRPr sz="2800">
              <a:latin typeface="Arial"/>
              <a:cs typeface="Arial"/>
            </a:endParaRPr>
          </a:p>
          <a:p>
            <a:pPr marL="355600" marR="21971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 solutions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must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be cost-effective as  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well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as tactically and strategically</a:t>
            </a:r>
            <a:r>
              <a:rPr sz="2800" spc="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effective</a:t>
            </a:r>
            <a:endParaRPr sz="2800">
              <a:latin typeface="Arial"/>
              <a:cs typeface="Arial"/>
            </a:endParaRPr>
          </a:p>
          <a:p>
            <a:pPr marL="355600" marR="483234" indent="-342900">
              <a:lnSpc>
                <a:spcPct val="100000"/>
              </a:lnSpc>
              <a:spcBef>
                <a:spcPts val="69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 technology already in use affects  selection of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</a:t>
            </a:r>
            <a:r>
              <a:rPr sz="2800" spc="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system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2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820670" y="665479"/>
            <a:ext cx="3500754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10" dirty="0"/>
              <a:t>Why</a:t>
            </a:r>
            <a:r>
              <a:rPr spc="-95" dirty="0"/>
              <a:t> </a:t>
            </a:r>
            <a:r>
              <a:rPr spc="-5" dirty="0"/>
              <a:t>Databases?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483475" cy="40208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967105" indent="-342900">
              <a:lnSpc>
                <a:spcPct val="100000"/>
              </a:lnSpc>
              <a:spcBef>
                <a:spcPts val="1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solve many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of the problems  encountered in data</a:t>
            </a:r>
            <a:r>
              <a:rPr sz="2800" spc="-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management</a:t>
            </a:r>
            <a:endParaRPr sz="2800">
              <a:latin typeface="Arial"/>
              <a:cs typeface="Arial"/>
            </a:endParaRPr>
          </a:p>
          <a:p>
            <a:pPr marL="755650" marR="286385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Used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almost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all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modern settings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involving  data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 management:</a:t>
            </a:r>
            <a:endParaRPr sz="2600">
              <a:latin typeface="Arial"/>
              <a:cs typeface="Arial"/>
            </a:endParaRPr>
          </a:p>
          <a:p>
            <a:pPr marL="1155700" lvl="2" indent="-228600">
              <a:lnSpc>
                <a:spcPct val="100000"/>
              </a:lnSpc>
              <a:spcBef>
                <a:spcPts val="59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Business</a:t>
            </a:r>
            <a:endParaRPr sz="2400">
              <a:latin typeface="Arial"/>
              <a:cs typeface="Arial"/>
            </a:endParaRPr>
          </a:p>
          <a:p>
            <a:pPr marL="1155700" lvl="2" indent="-228600">
              <a:lnSpc>
                <a:spcPct val="100000"/>
              </a:lnSpc>
              <a:spcBef>
                <a:spcPts val="60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Research</a:t>
            </a:r>
            <a:endParaRPr sz="2400">
              <a:latin typeface="Arial"/>
              <a:cs typeface="Arial"/>
            </a:endParaRPr>
          </a:p>
          <a:p>
            <a:pPr marL="1155700" lvl="2" indent="-228600">
              <a:lnSpc>
                <a:spcPct val="100000"/>
              </a:lnSpc>
              <a:spcBef>
                <a:spcPts val="60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Administration</a:t>
            </a:r>
            <a:endParaRPr sz="2400">
              <a:latin typeface="Arial"/>
              <a:cs typeface="Arial"/>
            </a:endParaRPr>
          </a:p>
          <a:p>
            <a:pPr marL="355600" marR="508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Important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understand how databases 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work 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and interact with other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applications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934A849-34BC-4C52-8F75-97FF5A4620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48689" y="685800"/>
            <a:ext cx="7246620" cy="553998"/>
          </a:xfrm>
        </p:spPr>
        <p:txBody>
          <a:bodyPr/>
          <a:lstStyle/>
          <a:p>
            <a:pPr algn="ctr"/>
            <a:r>
              <a:rPr lang="en-GB" dirty="0"/>
              <a:t>DBMS Functions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0DD9EAAE-0C3B-4871-B012-D58C549E852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12140" y="1709420"/>
            <a:ext cx="7919719" cy="4639732"/>
          </a:xfrm>
        </p:spPr>
        <p:txBody>
          <a:bodyPr/>
          <a:lstStyle/>
          <a:p>
            <a:pPr marL="356870" marR="0" lvl="0" indent="-342900" algn="l" defTabSz="914400" rtl="0" eaLnBrk="1" fontAlgn="auto" latinLnBrk="0" hangingPunct="1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Tx/>
              <a:buSzTx/>
              <a:buFontTx/>
              <a:buChar char="•"/>
              <a:tabLst>
                <a:tab pos="356235" algn="l"/>
                <a:tab pos="356870" algn="l"/>
              </a:tabLst>
              <a:defRPr/>
            </a:pPr>
            <a:r>
              <a:rPr lang="en-GB" sz="2800" kern="1200" spc="-5" dirty="0">
                <a:solidFill>
                  <a:srgbClr val="212121"/>
                </a:solidFill>
                <a:latin typeface="Arial"/>
                <a:cs typeface="Arial"/>
              </a:rPr>
              <a:t>Most functions </a:t>
            </a:r>
            <a:r>
              <a:rPr lang="en-GB" sz="2800" kern="1200" dirty="0">
                <a:solidFill>
                  <a:srgbClr val="212121"/>
                </a:solidFill>
                <a:latin typeface="Arial"/>
                <a:cs typeface="Arial"/>
              </a:rPr>
              <a:t>are </a:t>
            </a:r>
            <a:r>
              <a:rPr lang="en-GB" sz="2800" kern="1200" spc="-5" dirty="0">
                <a:solidFill>
                  <a:srgbClr val="212121"/>
                </a:solidFill>
                <a:latin typeface="Arial"/>
                <a:cs typeface="Arial"/>
              </a:rPr>
              <a:t>transparent to end</a:t>
            </a:r>
            <a:r>
              <a:rPr lang="en-GB" sz="2800" kern="1200" spc="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lang="en-GB" sz="2800" kern="1200" spc="-5" dirty="0">
                <a:solidFill>
                  <a:srgbClr val="212121"/>
                </a:solidFill>
                <a:latin typeface="Arial"/>
                <a:cs typeface="Arial"/>
              </a:rPr>
              <a:t>users</a:t>
            </a:r>
            <a:endParaRPr lang="en-GB" sz="28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756920" marR="0" lvl="1" indent="-285750" algn="l" defTabSz="914400" rtl="0" eaLnBrk="1" fontAlgn="auto" latinLnBrk="0" hangingPunct="1">
              <a:lnSpc>
                <a:spcPct val="100000"/>
              </a:lnSpc>
              <a:spcBef>
                <a:spcPts val="650"/>
              </a:spcBef>
              <a:spcAft>
                <a:spcPts val="0"/>
              </a:spcAft>
              <a:buClrTx/>
              <a:buSzTx/>
              <a:buFontTx/>
              <a:buChar char="–"/>
              <a:tabLst>
                <a:tab pos="756920" algn="l"/>
              </a:tabLst>
              <a:defRPr/>
            </a:pP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Can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only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be achieved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through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the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 DBMS</a:t>
            </a:r>
            <a:endParaRPr lang="en-GB" sz="26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356870" marR="0" lvl="0" indent="-342900" algn="l" defTabSz="914400" rtl="0" eaLnBrk="1" fontAlgn="auto" latinLnBrk="0" hangingPunct="1">
              <a:lnSpc>
                <a:spcPct val="100000"/>
              </a:lnSpc>
              <a:spcBef>
                <a:spcPts val="700"/>
              </a:spcBef>
              <a:spcAft>
                <a:spcPts val="0"/>
              </a:spcAft>
              <a:buClrTx/>
              <a:buSzTx/>
              <a:buFontTx/>
              <a:buChar char="•"/>
              <a:tabLst>
                <a:tab pos="356235" algn="l"/>
                <a:tab pos="356870" algn="l"/>
              </a:tabLst>
              <a:defRPr/>
            </a:pPr>
            <a:r>
              <a:rPr lang="en-GB" sz="2800" kern="1200" spc="-5" dirty="0">
                <a:solidFill>
                  <a:srgbClr val="212121"/>
                </a:solidFill>
                <a:latin typeface="Arial"/>
                <a:cs typeface="Arial"/>
              </a:rPr>
              <a:t>Data dictionary</a:t>
            </a:r>
            <a:r>
              <a:rPr lang="en-GB" sz="2800" kern="12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lang="en-GB" sz="2800" kern="1200" spc="-5" dirty="0">
                <a:solidFill>
                  <a:srgbClr val="212121"/>
                </a:solidFill>
                <a:latin typeface="Arial"/>
                <a:cs typeface="Arial"/>
              </a:rPr>
              <a:t>management</a:t>
            </a:r>
            <a:endParaRPr lang="en-GB" sz="28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756920" marR="44450" lvl="1" indent="-285750" algn="l" defTabSz="914400" rtl="0" eaLnBrk="1" fontAlgn="auto" latinLnBrk="0" hangingPunct="1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Tx/>
              <a:buSzTx/>
              <a:buFontTx/>
              <a:buChar char="–"/>
              <a:tabLst>
                <a:tab pos="756920" algn="l"/>
              </a:tabLst>
              <a:defRPr/>
            </a:pP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DBMS stores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definitions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of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elements and 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relationships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(metadata)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in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lang="en-GB" sz="2600" b="1" kern="12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r>
              <a:rPr lang="en-GB" sz="2600" b="1" kern="1200" spc="6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lang="en-GB" sz="2600" b="1" kern="1200" spc="-5" dirty="0">
                <a:solidFill>
                  <a:srgbClr val="212121"/>
                </a:solidFill>
                <a:latin typeface="Arial"/>
                <a:cs typeface="Arial"/>
              </a:rPr>
              <a:t>dictionary</a:t>
            </a:r>
            <a:endParaRPr lang="en-GB" sz="26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756920" marR="701675" lvl="1" indent="-285750" algn="l" defTabSz="914400" rtl="0" eaLnBrk="1" fontAlgn="auto" latinLnBrk="0" hangingPunct="1">
              <a:lnSpc>
                <a:spcPct val="100000"/>
              </a:lnSpc>
              <a:spcBef>
                <a:spcPts val="650"/>
              </a:spcBef>
              <a:spcAft>
                <a:spcPts val="0"/>
              </a:spcAft>
              <a:buClrTx/>
              <a:buSzTx/>
              <a:buFontTx/>
              <a:buChar char="–"/>
              <a:tabLst>
                <a:tab pos="756920" algn="l"/>
              </a:tabLst>
              <a:defRPr/>
            </a:pP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looks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up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required data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component 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structures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and</a:t>
            </a:r>
            <a:r>
              <a:rPr lang="en-GB" sz="2600" kern="1200" spc="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relationships</a:t>
            </a:r>
            <a:endParaRPr lang="en-GB" sz="26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756920" marR="1110615" lvl="1" indent="-285750" algn="l" defTabSz="914400" rtl="0" eaLnBrk="1" fontAlgn="auto" latinLnBrk="0" hangingPunct="1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Tx/>
              <a:buSzTx/>
              <a:buFontTx/>
              <a:buChar char="–"/>
              <a:tabLst>
                <a:tab pos="756920" algn="l"/>
              </a:tabLst>
              <a:defRPr/>
            </a:pP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Changes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automatically recorded in the  dictionary</a:t>
            </a:r>
            <a:endParaRPr lang="en-GB" sz="26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algn="l"/>
            <a:endParaRPr lang="en-GB" dirty="0"/>
          </a:p>
          <a:p>
            <a:pPr algn="l"/>
            <a:endParaRPr lang="en-GB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B46F239F-B01D-46ED-8AEE-D93054D27436}"/>
              </a:ext>
            </a:extLst>
          </p:cNvPr>
          <p:cNvSpPr>
            <a:spLocks noGrp="1"/>
          </p:cNvSpPr>
          <p:nvPr>
            <p:ph type="sldNum" sz="quarter" idx="7"/>
          </p:nvPr>
        </p:nvSpPr>
        <p:spPr>
          <a:xfrm>
            <a:off x="8296909" y="6299532"/>
            <a:ext cx="248920" cy="205184"/>
          </a:xfrm>
        </p:spPr>
        <p:txBody>
          <a:bodyPr/>
          <a:lstStyle/>
          <a:p>
            <a:pPr marL="25400" algn="ctr">
              <a:lnSpc>
                <a:spcPts val="1645"/>
              </a:lnSpc>
            </a:pPr>
            <a:fld id="{81D60167-4931-47E6-BA6A-407CBD079E47}" type="slidenum">
              <a:rPr lang="en-GB" smtClean="0"/>
              <a:pPr marL="25400" algn="ctr">
                <a:lnSpc>
                  <a:spcPts val="1645"/>
                </a:lnSpc>
              </a:pPr>
              <a:t>20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4087596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xfrm>
            <a:off x="8296909" y="6299532"/>
            <a:ext cx="248920" cy="20518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 algn="ctr">
              <a:lnSpc>
                <a:spcPts val="1645"/>
              </a:lnSpc>
            </a:pPr>
            <a:fld id="{81D60167-4931-47E6-BA6A-407CBD079E47}" type="slidenum">
              <a:rPr dirty="0"/>
              <a:pPr marL="25400" algn="ctr">
                <a:lnSpc>
                  <a:spcPts val="1645"/>
                </a:lnSpc>
              </a:pPr>
              <a:t>21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962150" y="665479"/>
            <a:ext cx="521398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DBMS Functions</a:t>
            </a:r>
            <a:r>
              <a:rPr spc="-85" dirty="0"/>
              <a:t> </a:t>
            </a:r>
            <a:endParaRPr spc="-5" dirty="0"/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7865745" cy="4944943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storage</a:t>
            </a:r>
            <a:r>
              <a:rPr sz="2800" spc="-2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management</a:t>
            </a:r>
            <a:endParaRPr sz="2800" dirty="0">
              <a:latin typeface="Arial"/>
              <a:cs typeface="Arial"/>
            </a:endParaRPr>
          </a:p>
          <a:p>
            <a:pPr marL="755650" marR="508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creates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and manages complex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structures  required for data</a:t>
            </a:r>
            <a:r>
              <a:rPr sz="2600" spc="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storage</a:t>
            </a:r>
            <a:endParaRPr sz="2600" dirty="0">
              <a:latin typeface="Arial"/>
              <a:cs typeface="Arial"/>
            </a:endParaRPr>
          </a:p>
          <a:p>
            <a:pPr marL="755650" marR="706755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Also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stores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related data entry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forms, screen 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definitions,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report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definitions,</a:t>
            </a:r>
            <a:r>
              <a:rPr sz="2600" spc="-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etc.</a:t>
            </a:r>
            <a:endParaRPr sz="2600" dirty="0">
              <a:latin typeface="Arial"/>
              <a:cs typeface="Arial"/>
            </a:endParaRPr>
          </a:p>
          <a:p>
            <a:pPr marL="755650" marR="430530" lvl="1" indent="-285750">
              <a:lnSpc>
                <a:spcPct val="100000"/>
              </a:lnSpc>
              <a:spcBef>
                <a:spcPts val="650"/>
              </a:spcBef>
              <a:buFont typeface="Arial"/>
              <a:buChar char="–"/>
              <a:tabLst>
                <a:tab pos="755650" algn="l"/>
              </a:tabLst>
            </a:pPr>
            <a:r>
              <a:rPr sz="2600" b="1" spc="-5" dirty="0">
                <a:solidFill>
                  <a:srgbClr val="212121"/>
                </a:solidFill>
                <a:latin typeface="Arial"/>
                <a:cs typeface="Arial"/>
              </a:rPr>
              <a:t>Performance </a:t>
            </a:r>
            <a:r>
              <a:rPr sz="2600" b="1" dirty="0">
                <a:solidFill>
                  <a:srgbClr val="212121"/>
                </a:solidFill>
                <a:latin typeface="Arial"/>
                <a:cs typeface="Arial"/>
              </a:rPr>
              <a:t>tuning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: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activities that 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make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the 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database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perform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more</a:t>
            </a:r>
            <a:r>
              <a:rPr sz="2600" spc="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efficiently</a:t>
            </a:r>
            <a:endParaRPr sz="2600" dirty="0">
              <a:latin typeface="Arial"/>
              <a:cs typeface="Arial"/>
            </a:endParaRPr>
          </a:p>
          <a:p>
            <a:pPr marL="755650" marR="28321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DBMS stores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the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database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 multiple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physical 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files</a:t>
            </a:r>
            <a:endParaRPr lang="en-GB" sz="2600" spc="-5" dirty="0">
              <a:solidFill>
                <a:srgbClr val="212121"/>
              </a:solidFill>
              <a:latin typeface="Arial"/>
              <a:cs typeface="Arial"/>
            </a:endParaRPr>
          </a:p>
          <a:p>
            <a:pPr marL="755650" marR="28321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lang="en-GB" sz="2600" dirty="0">
                <a:latin typeface="Arial"/>
                <a:cs typeface="Arial"/>
              </a:rPr>
              <a:t>DBMS provides data abstraction and removes structural and data dependency 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39999D78-765C-4AA6-9C0E-81B9048E94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48689" y="762000"/>
            <a:ext cx="7246620" cy="553998"/>
          </a:xfrm>
        </p:spPr>
        <p:txBody>
          <a:bodyPr/>
          <a:lstStyle/>
          <a:p>
            <a:pPr algn="ctr"/>
            <a:r>
              <a:rPr lang="en-GB" spc="-5" dirty="0"/>
              <a:t>DBMS Functions</a:t>
            </a:r>
            <a:r>
              <a:rPr lang="en-GB" spc="-85" dirty="0"/>
              <a:t> </a:t>
            </a:r>
            <a:endParaRPr lang="en-GB" dirty="0"/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91EFEF9E-0F02-443F-A339-342C5D5988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12140" y="1757904"/>
            <a:ext cx="7919719" cy="4775666"/>
          </a:xfrm>
        </p:spPr>
        <p:txBody>
          <a:bodyPr/>
          <a:lstStyle/>
          <a:p>
            <a:pPr marL="356870" marR="0" lvl="0" indent="-342900" algn="l" defTabSz="914400" rtl="0" eaLnBrk="1" fontAlgn="auto" latinLnBrk="0" hangingPunct="1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Tx/>
              <a:buSzTx/>
              <a:buFontTx/>
              <a:buChar char="•"/>
              <a:tabLst>
                <a:tab pos="356235" algn="l"/>
                <a:tab pos="356870" algn="l"/>
              </a:tabLst>
              <a:defRPr/>
            </a:pPr>
            <a:r>
              <a:rPr lang="en-GB" sz="2800" kern="1200" spc="-5" dirty="0">
                <a:solidFill>
                  <a:srgbClr val="212121"/>
                </a:solidFill>
                <a:latin typeface="Arial"/>
                <a:cs typeface="Arial"/>
              </a:rPr>
              <a:t>Data transformation and</a:t>
            </a:r>
            <a:r>
              <a:rPr lang="en-GB" sz="2800" kern="12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lang="en-GB" sz="2800" kern="1200" spc="-5" dirty="0">
                <a:solidFill>
                  <a:srgbClr val="212121"/>
                </a:solidFill>
                <a:latin typeface="Arial"/>
                <a:cs typeface="Arial"/>
              </a:rPr>
              <a:t>presentation</a:t>
            </a:r>
            <a:endParaRPr lang="en-GB" sz="28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756920" marR="205740" lvl="1" indent="-285750" algn="l" defTabSz="914400" rtl="0" eaLnBrk="1" fontAlgn="auto" latinLnBrk="0" hangingPunct="1">
              <a:lnSpc>
                <a:spcPct val="100000"/>
              </a:lnSpc>
              <a:spcBef>
                <a:spcPts val="650"/>
              </a:spcBef>
              <a:spcAft>
                <a:spcPts val="0"/>
              </a:spcAft>
              <a:buClrTx/>
              <a:buSzTx/>
              <a:buFontTx/>
              <a:buChar char="–"/>
              <a:tabLst>
                <a:tab pos="756920" algn="l"/>
              </a:tabLst>
              <a:defRPr/>
            </a:pP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transforms data entered to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conform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to  required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 structures</a:t>
            </a:r>
            <a:endParaRPr lang="en-GB" sz="26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756920" marR="172085" lvl="1" indent="-285750" algn="l" defTabSz="914400" rtl="0" eaLnBrk="1" fontAlgn="auto" latinLnBrk="0" hangingPunct="1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Tx/>
              <a:buSzTx/>
              <a:buFontTx/>
              <a:buChar char="–"/>
              <a:tabLst>
                <a:tab pos="756920" algn="l"/>
              </a:tabLst>
              <a:defRPr/>
            </a:pP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transforms physically retrieved data to 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conform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user’s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logical</a:t>
            </a:r>
            <a:r>
              <a:rPr lang="en-GB" sz="2600" kern="12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expectations</a:t>
            </a:r>
            <a:endParaRPr lang="en-GB" sz="26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356870" marR="0" lvl="0" indent="-342900" algn="l" defTabSz="914400" rtl="0" eaLnBrk="1" fontAlgn="auto" latinLnBrk="0" hangingPunct="1">
              <a:lnSpc>
                <a:spcPct val="100000"/>
              </a:lnSpc>
              <a:spcBef>
                <a:spcPts val="700"/>
              </a:spcBef>
              <a:spcAft>
                <a:spcPts val="0"/>
              </a:spcAft>
              <a:buClrTx/>
              <a:buSzTx/>
              <a:buFontTx/>
              <a:buChar char="•"/>
              <a:tabLst>
                <a:tab pos="356235" algn="l"/>
                <a:tab pos="356870" algn="l"/>
              </a:tabLst>
              <a:defRPr/>
            </a:pPr>
            <a:r>
              <a:rPr lang="en-GB" sz="2800" kern="1200" spc="-5" dirty="0">
                <a:solidFill>
                  <a:srgbClr val="212121"/>
                </a:solidFill>
                <a:latin typeface="Arial"/>
                <a:cs typeface="Arial"/>
              </a:rPr>
              <a:t>Security management</a:t>
            </a:r>
            <a:endParaRPr lang="en-GB" sz="2800" kern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756920" marR="5080" lvl="1" indent="-285750" algn="l" defTabSz="914400" rtl="0" eaLnBrk="1" fontAlgn="auto" latinLnBrk="0" hangingPunct="1">
              <a:lnSpc>
                <a:spcPct val="100000"/>
              </a:lnSpc>
              <a:spcBef>
                <a:spcPts val="650"/>
              </a:spcBef>
              <a:spcAft>
                <a:spcPts val="0"/>
              </a:spcAft>
              <a:buClrTx/>
              <a:buSzTx/>
              <a:buFontTx/>
              <a:buChar char="–"/>
              <a:tabLst>
                <a:tab pos="756920" algn="l"/>
              </a:tabLst>
              <a:defRPr/>
            </a:pP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creates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security system that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enforces  user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security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and </a:t>
            </a:r>
            <a:r>
              <a:rPr lang="en-GB" sz="2600" kern="12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r>
              <a:rPr lang="en-GB" sz="2600" kern="1200" spc="-2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lang="en-GB" sz="2600" kern="1200" dirty="0">
                <a:solidFill>
                  <a:srgbClr val="212121"/>
                </a:solidFill>
                <a:latin typeface="Arial"/>
                <a:cs typeface="Arial"/>
              </a:rPr>
              <a:t>privacy</a:t>
            </a:r>
          </a:p>
          <a:p>
            <a:pPr marL="756920" marR="5080" lvl="1" indent="-285750" algn="l" defTabSz="914400" rtl="0" eaLnBrk="1" fontAlgn="auto" latinLnBrk="0" hangingPunct="1">
              <a:lnSpc>
                <a:spcPct val="100000"/>
              </a:lnSpc>
              <a:spcBef>
                <a:spcPts val="650"/>
              </a:spcBef>
              <a:spcAft>
                <a:spcPts val="0"/>
              </a:spcAft>
              <a:buClrTx/>
              <a:buSzTx/>
              <a:buFontTx/>
              <a:buChar char="–"/>
              <a:tabLst>
                <a:tab pos="756920" algn="l"/>
              </a:tabLst>
              <a:defRPr/>
            </a:pPr>
            <a:r>
              <a:rPr lang="en-GB" sz="2600" kern="1200" dirty="0">
                <a:solidFill>
                  <a:prstClr val="black"/>
                </a:solidFill>
                <a:latin typeface="Arial"/>
                <a:cs typeface="Arial"/>
              </a:rPr>
              <a:t>Security rules determine which users can access the database, which items can be accessed</a:t>
            </a:r>
          </a:p>
          <a:p>
            <a:pPr algn="l"/>
            <a:endParaRPr lang="en-GB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60C135BC-F1FA-4B9C-85C8-B1A82CA04011}"/>
              </a:ext>
            </a:extLst>
          </p:cNvPr>
          <p:cNvSpPr>
            <a:spLocks noGrp="1"/>
          </p:cNvSpPr>
          <p:nvPr>
            <p:ph type="sldNum" sz="quarter" idx="7"/>
          </p:nvPr>
        </p:nvSpPr>
        <p:spPr>
          <a:xfrm>
            <a:off x="8296909" y="6348016"/>
            <a:ext cx="248920" cy="205184"/>
          </a:xfrm>
        </p:spPr>
        <p:txBody>
          <a:bodyPr/>
          <a:lstStyle/>
          <a:p>
            <a:pPr marL="25400" algn="ctr">
              <a:lnSpc>
                <a:spcPts val="1645"/>
              </a:lnSpc>
            </a:pPr>
            <a:fld id="{81D60167-4931-47E6-BA6A-407CBD079E47}" type="slidenum">
              <a:rPr lang="en-GB" smtClean="0"/>
              <a:pPr marL="25400" algn="ctr">
                <a:lnSpc>
                  <a:spcPts val="1645"/>
                </a:lnSpc>
              </a:pPr>
              <a:t>22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6886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xfrm>
            <a:off x="8296909" y="6299532"/>
            <a:ext cx="248920" cy="20518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 algn="ctr">
              <a:lnSpc>
                <a:spcPts val="1645"/>
              </a:lnSpc>
            </a:pPr>
            <a:fld id="{81D60167-4931-47E6-BA6A-407CBD079E47}" type="slidenum">
              <a:rPr dirty="0"/>
              <a:pPr marL="25400" algn="ctr">
                <a:lnSpc>
                  <a:spcPts val="1645"/>
                </a:lnSpc>
              </a:pPr>
              <a:t>23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962150" y="665479"/>
            <a:ext cx="521398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DBMS Functions</a:t>
            </a:r>
            <a:r>
              <a:rPr spc="-85" dirty="0"/>
              <a:t> </a:t>
            </a:r>
            <a:endParaRPr spc="-5" dirty="0"/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7626984" cy="4170372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Multiuser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access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 control</a:t>
            </a:r>
            <a:endParaRPr sz="2800" dirty="0">
              <a:latin typeface="Arial"/>
              <a:cs typeface="Arial"/>
            </a:endParaRPr>
          </a:p>
          <a:p>
            <a:pPr marL="755650" marR="508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DBMS uses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sophisticated algorithms to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ensure  concurrent access does not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affect</a:t>
            </a:r>
            <a:r>
              <a:rPr sz="2600" spc="-4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integrity</a:t>
            </a:r>
            <a:endParaRPr sz="2600" dirty="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69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Backup and recovery</a:t>
            </a:r>
            <a:r>
              <a:rPr sz="2800" spc="-2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management</a:t>
            </a:r>
            <a:endParaRPr sz="2800" dirty="0">
              <a:latin typeface="Arial"/>
              <a:cs typeface="Arial"/>
            </a:endParaRPr>
          </a:p>
          <a:p>
            <a:pPr marL="755650" marR="300355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provides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backup and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recovery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to 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ensure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safety and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integrity</a:t>
            </a:r>
            <a:endParaRPr sz="2600" dirty="0">
              <a:latin typeface="Arial"/>
              <a:cs typeface="Arial"/>
            </a:endParaRPr>
          </a:p>
          <a:p>
            <a:pPr marL="755650" marR="154305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Recovery 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management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deals </a:t>
            </a:r>
            <a:r>
              <a:rPr sz="2600" spc="-10" dirty="0">
                <a:solidFill>
                  <a:srgbClr val="212121"/>
                </a:solidFill>
                <a:latin typeface="Arial"/>
                <a:cs typeface="Arial"/>
              </a:rPr>
              <a:t>with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recovery of  database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after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failure</a:t>
            </a:r>
            <a:endParaRPr sz="2600" dirty="0">
              <a:latin typeface="Arial"/>
              <a:cs typeface="Arial"/>
            </a:endParaRPr>
          </a:p>
          <a:p>
            <a:pPr marL="1155700" lvl="2" indent="-228600">
              <a:lnSpc>
                <a:spcPct val="100000"/>
              </a:lnSpc>
              <a:spcBef>
                <a:spcPts val="59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Critical </a:t>
            </a:r>
            <a:r>
              <a:rPr sz="2400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preserving database’s</a:t>
            </a:r>
            <a:r>
              <a:rPr sz="24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integrity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xfrm>
            <a:off x="8296909" y="6299532"/>
            <a:ext cx="248920" cy="20518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 algn="ctr">
              <a:lnSpc>
                <a:spcPts val="1645"/>
              </a:lnSpc>
            </a:pPr>
            <a:fld id="{81D60167-4931-47E6-BA6A-407CBD079E47}" type="slidenum">
              <a:rPr dirty="0"/>
              <a:pPr marL="25400" algn="ctr">
                <a:lnSpc>
                  <a:spcPts val="1645"/>
                </a:lnSpc>
              </a:pPr>
              <a:t>24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962150" y="665479"/>
            <a:ext cx="521398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DBMS Functions</a:t>
            </a:r>
            <a:r>
              <a:rPr spc="-85" dirty="0"/>
              <a:t> </a:t>
            </a:r>
            <a:endParaRPr spc="-5" dirty="0"/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7825105" cy="3695884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 integrity</a:t>
            </a:r>
            <a:r>
              <a:rPr sz="2800" spc="-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management</a:t>
            </a:r>
            <a:endParaRPr sz="28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DBMS promotes and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enforces integrity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rules</a:t>
            </a:r>
            <a:endParaRPr sz="2600" dirty="0">
              <a:latin typeface="Arial"/>
              <a:cs typeface="Arial"/>
            </a:endParaRPr>
          </a:p>
          <a:p>
            <a:pPr marL="1155700" lvl="2" indent="-228600">
              <a:lnSpc>
                <a:spcPct val="100000"/>
              </a:lnSpc>
              <a:spcBef>
                <a:spcPts val="60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Minimizes </a:t>
            </a:r>
            <a:r>
              <a:rPr sz="2400" spc="-10" dirty="0">
                <a:solidFill>
                  <a:srgbClr val="212121"/>
                </a:solidFill>
                <a:latin typeface="Arial"/>
                <a:cs typeface="Arial"/>
              </a:rPr>
              <a:t>redundancy</a:t>
            </a:r>
            <a:endParaRPr sz="2400" dirty="0">
              <a:latin typeface="Arial"/>
              <a:cs typeface="Arial"/>
            </a:endParaRPr>
          </a:p>
          <a:p>
            <a:pPr marL="1155700" lvl="2" indent="-228600">
              <a:lnSpc>
                <a:spcPct val="100000"/>
              </a:lnSpc>
              <a:spcBef>
                <a:spcPts val="59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Maximizes consistency</a:t>
            </a:r>
            <a:endParaRPr sz="2400" dirty="0">
              <a:latin typeface="Arial"/>
              <a:cs typeface="Arial"/>
            </a:endParaRPr>
          </a:p>
          <a:p>
            <a:pPr marL="755650" marR="508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relationships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stored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dictionary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used 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enforce data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integrity</a:t>
            </a:r>
            <a:endParaRPr sz="2600" dirty="0">
              <a:latin typeface="Arial"/>
              <a:cs typeface="Arial"/>
            </a:endParaRPr>
          </a:p>
          <a:p>
            <a:pPr marL="755650" marR="376555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Integrity is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especially important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 transaction-  oriented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database systems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xfrm>
            <a:off x="8296909" y="6299532"/>
            <a:ext cx="248920" cy="20518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 algn="ctr">
              <a:lnSpc>
                <a:spcPts val="1645"/>
              </a:lnSpc>
            </a:pPr>
            <a:fld id="{81D60167-4931-47E6-BA6A-407CBD079E47}" type="slidenum">
              <a:rPr dirty="0"/>
              <a:pPr marL="25400" algn="ctr">
                <a:lnSpc>
                  <a:spcPts val="1645"/>
                </a:lnSpc>
              </a:pPr>
              <a:t>25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962150" y="665479"/>
            <a:ext cx="521398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DBMS Functions</a:t>
            </a:r>
            <a:r>
              <a:rPr spc="-85" dirty="0"/>
              <a:t> </a:t>
            </a:r>
            <a:endParaRPr spc="-5" dirty="0"/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872095" cy="35483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548005" indent="-342900">
              <a:lnSpc>
                <a:spcPct val="100000"/>
              </a:lnSpc>
              <a:spcBef>
                <a:spcPts val="1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 access languages and application 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programming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interfaces</a:t>
            </a:r>
            <a:endParaRPr sz="2800" dirty="0">
              <a:latin typeface="Arial"/>
              <a:cs typeface="Arial"/>
            </a:endParaRPr>
          </a:p>
          <a:p>
            <a:pPr marL="755650" marR="1279525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provides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access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through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 query  language</a:t>
            </a:r>
            <a:endParaRPr sz="26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Font typeface="Arial"/>
              <a:buChar char="–"/>
              <a:tabLst>
                <a:tab pos="755650" algn="l"/>
              </a:tabLst>
            </a:pPr>
            <a:r>
              <a:rPr sz="2600" b="1" dirty="0">
                <a:solidFill>
                  <a:srgbClr val="212121"/>
                </a:solidFill>
                <a:latin typeface="Arial"/>
                <a:cs typeface="Arial"/>
              </a:rPr>
              <a:t>Query language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 nonprocedural</a:t>
            </a:r>
            <a:r>
              <a:rPr sz="2600" spc="-3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language</a:t>
            </a:r>
            <a:endParaRPr sz="2600" dirty="0">
              <a:latin typeface="Arial"/>
              <a:cs typeface="Arial"/>
            </a:endParaRPr>
          </a:p>
          <a:p>
            <a:pPr marL="755650" marR="399415" lvl="1" indent="-285750">
              <a:lnSpc>
                <a:spcPct val="100000"/>
              </a:lnSpc>
              <a:spcBef>
                <a:spcPts val="650"/>
              </a:spcBef>
              <a:buFont typeface="Arial"/>
              <a:buChar char="–"/>
              <a:tabLst>
                <a:tab pos="755650" algn="l"/>
              </a:tabLst>
            </a:pPr>
            <a:r>
              <a:rPr sz="2600" b="1" spc="-5" dirty="0">
                <a:solidFill>
                  <a:srgbClr val="212121"/>
                </a:solidFill>
                <a:latin typeface="Arial"/>
                <a:cs typeface="Arial"/>
              </a:rPr>
              <a:t>Structured </a:t>
            </a:r>
            <a:r>
              <a:rPr sz="2600" b="1" dirty="0">
                <a:solidFill>
                  <a:srgbClr val="212121"/>
                </a:solidFill>
                <a:latin typeface="Arial"/>
                <a:cs typeface="Arial"/>
              </a:rPr>
              <a:t>Query Language (SQL)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is the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de 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facto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query</a:t>
            </a:r>
            <a:r>
              <a:rPr sz="26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language</a:t>
            </a:r>
            <a:endParaRPr sz="2600" dirty="0">
              <a:latin typeface="Arial"/>
              <a:cs typeface="Arial"/>
            </a:endParaRPr>
          </a:p>
          <a:p>
            <a:pPr marL="1155700" lvl="2" indent="-228600">
              <a:lnSpc>
                <a:spcPct val="100000"/>
              </a:lnSpc>
              <a:spcBef>
                <a:spcPts val="60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Standard supported by </a:t>
            </a:r>
            <a:r>
              <a:rPr sz="2400" dirty="0">
                <a:solidFill>
                  <a:srgbClr val="212121"/>
                </a:solidFill>
                <a:latin typeface="Arial"/>
                <a:cs typeface="Arial"/>
              </a:rPr>
              <a:t>majority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of DBMS</a:t>
            </a:r>
            <a:r>
              <a:rPr sz="2400" spc="-3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400" spc="-10" dirty="0">
                <a:solidFill>
                  <a:srgbClr val="212121"/>
                </a:solidFill>
                <a:latin typeface="Arial"/>
                <a:cs typeface="Arial"/>
              </a:rPr>
              <a:t>vendors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xfrm>
            <a:off x="8296909" y="6299532"/>
            <a:ext cx="248920" cy="20518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 algn="ctr">
              <a:lnSpc>
                <a:spcPts val="1645"/>
              </a:lnSpc>
            </a:pPr>
            <a:fld id="{81D60167-4931-47E6-BA6A-407CBD079E47}" type="slidenum">
              <a:rPr dirty="0"/>
              <a:pPr marL="25400" algn="ctr">
                <a:lnSpc>
                  <a:spcPts val="1645"/>
                </a:lnSpc>
              </a:pPr>
              <a:t>26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962150" y="665479"/>
            <a:ext cx="521398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DBMS Functions</a:t>
            </a:r>
            <a:r>
              <a:rPr spc="-85" dirty="0"/>
              <a:t> </a:t>
            </a:r>
            <a:endParaRPr spc="-5" dirty="0"/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7835265" cy="431673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communication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 interfaces</a:t>
            </a:r>
            <a:endParaRPr sz="2800" dirty="0">
              <a:latin typeface="Arial"/>
              <a:cs typeface="Arial"/>
            </a:endParaRPr>
          </a:p>
          <a:p>
            <a:pPr marL="755650" marR="416559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Current DBMSs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accept end-user requests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via  multiple different </a:t>
            </a:r>
            <a:r>
              <a:rPr sz="2600" spc="-10" dirty="0">
                <a:solidFill>
                  <a:srgbClr val="212121"/>
                </a:solidFill>
                <a:latin typeface="Arial"/>
                <a:cs typeface="Arial"/>
              </a:rPr>
              <a:t>network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environments</a:t>
            </a:r>
            <a:endParaRPr sz="26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Communications accomplished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several</a:t>
            </a:r>
            <a:r>
              <a:rPr sz="2600" spc="-3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ways:</a:t>
            </a:r>
            <a:endParaRPr sz="2600" dirty="0">
              <a:latin typeface="Arial"/>
              <a:cs typeface="Arial"/>
            </a:endParaRPr>
          </a:p>
          <a:p>
            <a:pPr marL="1155700" marR="191770" lvl="2" indent="-228600">
              <a:lnSpc>
                <a:spcPct val="100000"/>
              </a:lnSpc>
              <a:spcBef>
                <a:spcPts val="60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End users generate answers </a:t>
            </a:r>
            <a:r>
              <a:rPr sz="2400" spc="5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queries </a:t>
            </a:r>
            <a:r>
              <a:rPr sz="2400" dirty="0">
                <a:solidFill>
                  <a:srgbClr val="212121"/>
                </a:solidFill>
                <a:latin typeface="Arial"/>
                <a:cs typeface="Arial"/>
              </a:rPr>
              <a:t>by </a:t>
            </a:r>
            <a:r>
              <a:rPr sz="2400" spc="-10" dirty="0">
                <a:solidFill>
                  <a:srgbClr val="212121"/>
                </a:solidFill>
                <a:latin typeface="Arial"/>
                <a:cs typeface="Arial"/>
              </a:rPr>
              <a:t>filling 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in screen </a:t>
            </a:r>
            <a:r>
              <a:rPr sz="2400" spc="5" dirty="0">
                <a:solidFill>
                  <a:srgbClr val="212121"/>
                </a:solidFill>
                <a:latin typeface="Arial"/>
                <a:cs typeface="Arial"/>
              </a:rPr>
              <a:t>forms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through Web</a:t>
            </a:r>
            <a:r>
              <a:rPr sz="24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browser</a:t>
            </a:r>
            <a:endParaRPr sz="2400" dirty="0">
              <a:latin typeface="Arial"/>
              <a:cs typeface="Arial"/>
            </a:endParaRPr>
          </a:p>
          <a:p>
            <a:pPr marL="1155700" marR="5080" lvl="2" indent="-228600">
              <a:lnSpc>
                <a:spcPct val="100000"/>
              </a:lnSpc>
              <a:spcBef>
                <a:spcPts val="60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DBMS automatically publishes predefined reports  on </a:t>
            </a:r>
            <a:r>
              <a:rPr sz="24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Web site</a:t>
            </a:r>
            <a:endParaRPr sz="2400" dirty="0">
              <a:latin typeface="Arial"/>
              <a:cs typeface="Arial"/>
            </a:endParaRPr>
          </a:p>
          <a:p>
            <a:pPr marL="1155700" marR="1147445" lvl="2" indent="-228600">
              <a:lnSpc>
                <a:spcPct val="100000"/>
              </a:lnSpc>
              <a:spcBef>
                <a:spcPts val="600"/>
              </a:spcBef>
              <a:buChar char="•"/>
              <a:tabLst>
                <a:tab pos="1155700" algn="l"/>
              </a:tabLst>
            </a:pP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DBMS connects </a:t>
            </a:r>
            <a:r>
              <a:rPr sz="2400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third-party </a:t>
            </a:r>
            <a:r>
              <a:rPr sz="2400" dirty="0">
                <a:solidFill>
                  <a:srgbClr val="212121"/>
                </a:solidFill>
                <a:latin typeface="Arial"/>
                <a:cs typeface="Arial"/>
              </a:rPr>
              <a:t>systems </a:t>
            </a:r>
            <a:r>
              <a:rPr sz="2400" spc="5" dirty="0">
                <a:solidFill>
                  <a:srgbClr val="212121"/>
                </a:solidFill>
                <a:latin typeface="Arial"/>
                <a:cs typeface="Arial"/>
              </a:rPr>
              <a:t>to  </a:t>
            </a:r>
            <a:r>
              <a:rPr sz="2400" spc="-5" dirty="0">
                <a:solidFill>
                  <a:srgbClr val="212121"/>
                </a:solidFill>
                <a:latin typeface="Arial"/>
                <a:cs typeface="Arial"/>
              </a:rPr>
              <a:t>distribute information via</a:t>
            </a:r>
            <a:r>
              <a:rPr sz="24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212121"/>
                </a:solidFill>
                <a:latin typeface="Arial"/>
                <a:cs typeface="Arial"/>
              </a:rPr>
              <a:t>e-mail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27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179830" y="391159"/>
            <a:ext cx="6654165" cy="112268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791970" marR="5080" indent="-177927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Managing the Database System:  </a:t>
            </a:r>
            <a:r>
              <a:rPr dirty="0"/>
              <a:t>A </a:t>
            </a:r>
            <a:r>
              <a:rPr spc="-10" dirty="0"/>
              <a:t>Shift </a:t>
            </a:r>
            <a:r>
              <a:rPr dirty="0"/>
              <a:t>in</a:t>
            </a:r>
            <a:r>
              <a:rPr spc="-55" dirty="0"/>
              <a:t> </a:t>
            </a:r>
            <a:r>
              <a:rPr spc="-5" dirty="0"/>
              <a:t>Focus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842884" cy="3637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5080" indent="-342900">
              <a:lnSpc>
                <a:spcPct val="100000"/>
              </a:lnSpc>
              <a:spcBef>
                <a:spcPts val="1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 system provides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framework in  which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strict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procedures and standards</a:t>
            </a:r>
            <a:r>
              <a:rPr sz="2800" spc="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enforced</a:t>
            </a:r>
            <a:endParaRPr sz="2800">
              <a:latin typeface="Arial"/>
              <a:cs typeface="Arial"/>
            </a:endParaRPr>
          </a:p>
          <a:p>
            <a:pPr marL="755650" marR="419100" indent="-285750">
              <a:lnSpc>
                <a:spcPct val="100000"/>
              </a:lnSpc>
              <a:spcBef>
                <a:spcPts val="650"/>
              </a:spcBef>
            </a:pPr>
            <a:r>
              <a:rPr sz="3900" baseline="3205" dirty="0">
                <a:solidFill>
                  <a:srgbClr val="212121"/>
                </a:solidFill>
                <a:latin typeface="Arial"/>
                <a:cs typeface="Arial"/>
              </a:rPr>
              <a:t>–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Role 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of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human changes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from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programming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to 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managing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organization’s</a:t>
            </a:r>
            <a:r>
              <a:rPr sz="26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resources</a:t>
            </a:r>
            <a:endParaRPr sz="2600">
              <a:latin typeface="Arial"/>
              <a:cs typeface="Arial"/>
            </a:endParaRPr>
          </a:p>
          <a:p>
            <a:pPr marL="355600" marR="296545" indent="-342900">
              <a:lnSpc>
                <a:spcPct val="100000"/>
              </a:lnSpc>
              <a:spcBef>
                <a:spcPts val="69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 system enables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more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sophisticated  use of the data</a:t>
            </a:r>
            <a:endParaRPr sz="2800">
              <a:latin typeface="Arial"/>
              <a:cs typeface="Arial"/>
            </a:endParaRPr>
          </a:p>
          <a:p>
            <a:pPr marL="355600" marR="140335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structures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created within the database  and their relationships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determine</a:t>
            </a:r>
            <a:r>
              <a:rPr sz="2800" spc="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effectiveness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28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179830" y="391159"/>
            <a:ext cx="6654165" cy="112268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909955" marR="5080" indent="-89789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Managing the Database System:  </a:t>
            </a:r>
            <a:r>
              <a:rPr dirty="0"/>
              <a:t>A </a:t>
            </a:r>
            <a:r>
              <a:rPr spc="-5" dirty="0"/>
              <a:t>Shift in Focus</a:t>
            </a:r>
            <a:r>
              <a:rPr spc="-75" dirty="0"/>
              <a:t> </a:t>
            </a:r>
            <a:endParaRPr spc="-5" dirty="0"/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6321425" cy="293370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Disadvantages of database</a:t>
            </a:r>
            <a:r>
              <a:rPr sz="2800" spc="-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systems:</a:t>
            </a:r>
            <a:endParaRPr sz="28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Increased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costs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Management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complexity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Maintaining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currency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Vendor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dependence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Frequent upgrade/replacement</a:t>
            </a:r>
            <a:r>
              <a:rPr sz="2600" spc="-7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cycles</a:t>
            </a:r>
            <a:endParaRPr sz="26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3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513329" y="665479"/>
            <a:ext cx="411543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Data </a:t>
            </a:r>
            <a:r>
              <a:rPr spc="5" dirty="0"/>
              <a:t>vs.</a:t>
            </a:r>
            <a:r>
              <a:rPr spc="-80" dirty="0"/>
              <a:t> </a:t>
            </a:r>
            <a:r>
              <a:rPr spc="-5" dirty="0"/>
              <a:t>Information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7802880" cy="388112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are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raw</a:t>
            </a:r>
            <a:r>
              <a:rPr sz="28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facts</a:t>
            </a:r>
            <a:endParaRPr sz="2800">
              <a:latin typeface="Arial"/>
              <a:cs typeface="Arial"/>
            </a:endParaRPr>
          </a:p>
          <a:p>
            <a:pPr marL="355600" marR="680085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Information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is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the result </a:t>
            </a:r>
            <a:r>
              <a:rPr sz="2800" spc="5" dirty="0">
                <a:solidFill>
                  <a:srgbClr val="212121"/>
                </a:solidFill>
                <a:latin typeface="Arial"/>
                <a:cs typeface="Arial"/>
              </a:rPr>
              <a:t>of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processing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raw  data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to reveal</a:t>
            </a:r>
            <a:r>
              <a:rPr sz="2800" spc="-2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meaning</a:t>
            </a:r>
            <a:endParaRPr sz="28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69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Information requires context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reveal</a:t>
            </a:r>
            <a:r>
              <a:rPr sz="2800" spc="2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meaning</a:t>
            </a:r>
            <a:endParaRPr sz="2800">
              <a:latin typeface="Arial"/>
              <a:cs typeface="Arial"/>
            </a:endParaRPr>
          </a:p>
          <a:p>
            <a:pPr marL="355600" marR="1071245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Raw data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must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be formatted for storage,  processing, and presentation</a:t>
            </a:r>
            <a:endParaRPr sz="2800">
              <a:latin typeface="Arial"/>
              <a:cs typeface="Arial"/>
            </a:endParaRPr>
          </a:p>
          <a:p>
            <a:pPr marL="355600" marR="5080" indent="-342900">
              <a:lnSpc>
                <a:spcPts val="3350"/>
              </a:lnSpc>
              <a:spcBef>
                <a:spcPts val="819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are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the foundation </a:t>
            </a:r>
            <a:r>
              <a:rPr sz="2800" spc="5" dirty="0">
                <a:solidFill>
                  <a:srgbClr val="212121"/>
                </a:solidFill>
                <a:latin typeface="Arial"/>
                <a:cs typeface="Arial"/>
              </a:rPr>
              <a:t>of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information, which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is 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the bedrock of</a:t>
            </a:r>
            <a:r>
              <a:rPr sz="2800" spc="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knowledge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4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624330" y="665479"/>
            <a:ext cx="589089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Data </a:t>
            </a:r>
            <a:r>
              <a:rPr spc="5" dirty="0"/>
              <a:t>vs. </a:t>
            </a:r>
            <a:r>
              <a:rPr spc="-5" dirty="0"/>
              <a:t>Information</a:t>
            </a:r>
            <a:r>
              <a:rPr spc="-100" dirty="0"/>
              <a:t> </a:t>
            </a:r>
            <a:endParaRPr spc="-5" dirty="0"/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7825740" cy="345567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building blocks of</a:t>
            </a:r>
            <a:r>
              <a:rPr sz="2800" spc="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information</a:t>
            </a:r>
            <a:endParaRPr sz="28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Information produced by processing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endParaRPr sz="28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69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Information used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reveal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meaning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in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endParaRPr sz="2800">
              <a:latin typeface="Arial"/>
              <a:cs typeface="Arial"/>
            </a:endParaRPr>
          </a:p>
          <a:p>
            <a:pPr marL="355600" marR="508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Accurate, relevant,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timely information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is the key 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good decision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making</a:t>
            </a:r>
            <a:endParaRPr sz="2800">
              <a:latin typeface="Arial"/>
              <a:cs typeface="Arial"/>
            </a:endParaRPr>
          </a:p>
          <a:p>
            <a:pPr marL="355600" marR="1945005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Good decision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making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is the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key to 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organizational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survival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5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004060" y="665479"/>
            <a:ext cx="5130800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Introducing the</a:t>
            </a:r>
            <a:r>
              <a:rPr spc="-80" dirty="0"/>
              <a:t> </a:t>
            </a:r>
            <a:r>
              <a:rPr spc="-5" dirty="0"/>
              <a:t>Database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557020"/>
            <a:ext cx="7637780" cy="279307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1101090" indent="-342900">
              <a:lnSpc>
                <a:spcPct val="100000"/>
              </a:lnSpc>
              <a:spcBef>
                <a:spcPts val="1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Database: shared, integrated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computer 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structure that stores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collection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of:</a:t>
            </a:r>
            <a:endParaRPr sz="28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End-user data: raw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facts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of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interest to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end</a:t>
            </a:r>
            <a:r>
              <a:rPr sz="2600" spc="-6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user</a:t>
            </a:r>
            <a:endParaRPr sz="2600" dirty="0">
              <a:latin typeface="Arial"/>
              <a:cs typeface="Arial"/>
            </a:endParaRPr>
          </a:p>
          <a:p>
            <a:pPr marL="355600" marR="600710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Database </a:t>
            </a:r>
            <a:r>
              <a:rPr sz="2800" b="1" spc="-10" dirty="0">
                <a:solidFill>
                  <a:srgbClr val="212121"/>
                </a:solidFill>
                <a:latin typeface="Arial"/>
                <a:cs typeface="Arial"/>
              </a:rPr>
              <a:t>management system </a:t>
            </a:r>
            <a:r>
              <a:rPr sz="2800" b="1" dirty="0">
                <a:solidFill>
                  <a:srgbClr val="212121"/>
                </a:solidFill>
                <a:latin typeface="Arial"/>
                <a:cs typeface="Arial"/>
              </a:rPr>
              <a:t>(DBMS)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: 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collection of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programs</a:t>
            </a:r>
            <a:endParaRPr sz="28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Manages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structure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and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controls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access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to</a:t>
            </a:r>
            <a:r>
              <a:rPr sz="2600" spc="4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6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013460" y="665479"/>
            <a:ext cx="711136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Role and Advantages </a:t>
            </a:r>
            <a:r>
              <a:rPr dirty="0"/>
              <a:t>of </a:t>
            </a:r>
            <a:r>
              <a:rPr spc="-5" dirty="0"/>
              <a:t>the</a:t>
            </a:r>
            <a:r>
              <a:rPr spc="-95" dirty="0"/>
              <a:t> </a:t>
            </a:r>
            <a:r>
              <a:rPr spc="-5" dirty="0"/>
              <a:t>DBMS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839075" cy="286639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620395" indent="-342900">
              <a:lnSpc>
                <a:spcPct val="100000"/>
              </a:lnSpc>
              <a:spcBef>
                <a:spcPts val="1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is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the intermediary between the user  and the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database</a:t>
            </a:r>
            <a:endParaRPr sz="28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Database structure stored as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file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collection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Can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only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access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files through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the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DBMS</a:t>
            </a:r>
            <a:endParaRPr sz="26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enables data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to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be</a:t>
            </a:r>
            <a:r>
              <a:rPr sz="2800" spc="-2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shared</a:t>
            </a:r>
            <a:endParaRPr sz="2800">
              <a:latin typeface="Arial"/>
              <a:cs typeface="Arial"/>
            </a:endParaRPr>
          </a:p>
          <a:p>
            <a:pPr marL="355600" indent="-342900">
              <a:lnSpc>
                <a:spcPct val="100000"/>
              </a:lnSpc>
              <a:spcBef>
                <a:spcPts val="7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DBMS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integrates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many users’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views </a:t>
            </a:r>
            <a:r>
              <a:rPr sz="2800" spc="5" dirty="0">
                <a:solidFill>
                  <a:srgbClr val="212121"/>
                </a:solidFill>
                <a:latin typeface="Arial"/>
                <a:cs typeface="Arial"/>
              </a:rPr>
              <a:t>of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the</a:t>
            </a:r>
            <a:r>
              <a:rPr sz="2800" spc="-8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endParaRPr sz="2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7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48689" y="391159"/>
            <a:ext cx="7246620" cy="56682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797810" marR="5080" indent="-272034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Role and Advantages </a:t>
            </a:r>
            <a:r>
              <a:rPr dirty="0"/>
              <a:t>of </a:t>
            </a:r>
            <a:r>
              <a:rPr spc="-5" dirty="0"/>
              <a:t>the</a:t>
            </a:r>
            <a:r>
              <a:rPr spc="-95" dirty="0"/>
              <a:t> </a:t>
            </a:r>
            <a:r>
              <a:rPr spc="-5" dirty="0"/>
              <a:t>DBMS  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2140" y="1620519"/>
            <a:ext cx="5383530" cy="389001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Char char="•"/>
              <a:tabLst>
                <a:tab pos="354965" algn="l"/>
                <a:tab pos="355600" algn="l"/>
              </a:tabLst>
            </a:pP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Advantages of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 DBMS:</a:t>
            </a:r>
            <a:endParaRPr sz="28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Improved data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sharing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Improved data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security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Better data integration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Minimized </a:t>
            </a:r>
            <a:r>
              <a:rPr sz="2600" b="1" dirty="0">
                <a:solidFill>
                  <a:srgbClr val="212121"/>
                </a:solidFill>
                <a:latin typeface="Arial"/>
                <a:cs typeface="Arial"/>
              </a:rPr>
              <a:t>data</a:t>
            </a:r>
            <a:r>
              <a:rPr sz="2600" b="1" spc="-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b="1" dirty="0">
                <a:solidFill>
                  <a:srgbClr val="212121"/>
                </a:solidFill>
                <a:latin typeface="Arial"/>
                <a:cs typeface="Arial"/>
              </a:rPr>
              <a:t>inconsistency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Improved data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access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Improved decision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making</a:t>
            </a:r>
            <a:endParaRPr sz="260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Increased end-user</a:t>
            </a:r>
            <a:r>
              <a:rPr sz="2600" spc="-4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productivity</a:t>
            </a:r>
            <a:endParaRPr sz="26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645"/>
              </a:lnSpc>
            </a:pPr>
            <a:fld id="{81D60167-4931-47E6-BA6A-407CBD079E47}" type="slidenum">
              <a:rPr dirty="0"/>
              <a:t>8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526029" y="665479"/>
            <a:ext cx="4091940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Types of</a:t>
            </a:r>
            <a:r>
              <a:rPr spc="-70" dirty="0"/>
              <a:t> </a:t>
            </a:r>
            <a:r>
              <a:rPr spc="-5" dirty="0"/>
              <a:t>Databases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76274" y="1558157"/>
            <a:ext cx="7745095" cy="4817110"/>
          </a:xfrm>
          <a:prstGeom prst="rect">
            <a:avLst/>
          </a:prstGeom>
        </p:spPr>
        <p:txBody>
          <a:bodyPr vert="horz" wrap="square" lIns="0" tIns="101600" rIns="0" bIns="0" rtlCol="0">
            <a:spAutoFit/>
          </a:bodyPr>
          <a:lstStyle/>
          <a:p>
            <a:pPr marL="355600" indent="-342900">
              <a:lnSpc>
                <a:spcPct val="100000"/>
              </a:lnSpc>
              <a:spcBef>
                <a:spcPts val="8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Databases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can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be classified according</a:t>
            </a:r>
            <a:r>
              <a:rPr sz="2800" spc="3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to:</a:t>
            </a:r>
            <a:endParaRPr sz="28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Number of</a:t>
            </a:r>
            <a:r>
              <a:rPr sz="2600" spc="-1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users</a:t>
            </a:r>
            <a:endParaRPr sz="26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Database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 location</a:t>
            </a:r>
            <a:endParaRPr sz="26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Char char="–"/>
              <a:tabLst>
                <a:tab pos="755650" algn="l"/>
              </a:tabLst>
            </a:pP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Expected type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and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extent </a:t>
            </a:r>
            <a:r>
              <a:rPr sz="2600" spc="5" dirty="0">
                <a:solidFill>
                  <a:srgbClr val="212121"/>
                </a:solidFill>
                <a:latin typeface="Arial"/>
                <a:cs typeface="Arial"/>
              </a:rPr>
              <a:t>of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use</a:t>
            </a:r>
            <a:endParaRPr sz="2600" dirty="0">
              <a:latin typeface="Arial"/>
              <a:cs typeface="Arial"/>
            </a:endParaRPr>
          </a:p>
          <a:p>
            <a:pPr marL="355600" marR="106680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Single-user database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supports only one user  at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time</a:t>
            </a:r>
            <a:endParaRPr sz="28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40"/>
              </a:spcBef>
              <a:buChar char="–"/>
              <a:tabLst>
                <a:tab pos="755650" algn="l"/>
              </a:tabLst>
            </a:pP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Desktop database: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single-user;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runs on</a:t>
            </a:r>
            <a:r>
              <a:rPr sz="2600" spc="-2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PC</a:t>
            </a:r>
            <a:endParaRPr sz="2600" dirty="0">
              <a:latin typeface="Arial"/>
              <a:cs typeface="Arial"/>
            </a:endParaRPr>
          </a:p>
          <a:p>
            <a:pPr marL="355600" marR="5080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Multiuser database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supports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multiple users at  the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same</a:t>
            </a:r>
            <a:r>
              <a:rPr sz="2800" spc="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time</a:t>
            </a:r>
            <a:endParaRPr sz="2800" dirty="0">
              <a:latin typeface="Arial"/>
              <a:cs typeface="Arial"/>
            </a:endParaRPr>
          </a:p>
          <a:p>
            <a:pPr marL="755650" lvl="1" indent="-285750">
              <a:lnSpc>
                <a:spcPct val="100000"/>
              </a:lnSpc>
              <a:spcBef>
                <a:spcPts val="650"/>
              </a:spcBef>
              <a:buFont typeface="Arial"/>
              <a:buChar char="–"/>
              <a:tabLst>
                <a:tab pos="755650" algn="l"/>
              </a:tabLst>
            </a:pPr>
            <a:r>
              <a:rPr sz="2600" b="1" dirty="0">
                <a:solidFill>
                  <a:srgbClr val="212121"/>
                </a:solidFill>
                <a:latin typeface="Arial"/>
                <a:cs typeface="Arial"/>
              </a:rPr>
              <a:t>Workgroup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and </a:t>
            </a:r>
            <a:r>
              <a:rPr sz="2600" b="1" spc="-5" dirty="0">
                <a:solidFill>
                  <a:srgbClr val="212121"/>
                </a:solidFill>
                <a:latin typeface="Arial"/>
                <a:cs typeface="Arial"/>
              </a:rPr>
              <a:t>enterprise</a:t>
            </a:r>
            <a:r>
              <a:rPr sz="2600" b="1" spc="4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databases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xfrm>
            <a:off x="8296909" y="6299532"/>
            <a:ext cx="248920" cy="20518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 algn="ctr">
              <a:lnSpc>
                <a:spcPts val="1645"/>
              </a:lnSpc>
            </a:pPr>
            <a:fld id="{81D60167-4931-47E6-BA6A-407CBD079E47}" type="slidenum">
              <a:rPr dirty="0"/>
              <a:pPr marL="25400" algn="ctr">
                <a:lnSpc>
                  <a:spcPts val="1645"/>
                </a:lnSpc>
              </a:pPr>
              <a:t>9</a:t>
            </a:fld>
            <a:endParaRPr dirty="0"/>
          </a:p>
        </p:txBody>
      </p:sp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637029" y="665479"/>
            <a:ext cx="586803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Types of Databases</a:t>
            </a:r>
            <a:r>
              <a:rPr spc="-60" dirty="0"/>
              <a:t> </a:t>
            </a:r>
            <a:endParaRPr spc="-5" dirty="0"/>
          </a:p>
        </p:txBody>
      </p:sp>
      <p:sp>
        <p:nvSpPr>
          <p:cNvPr id="3" name="object 3"/>
          <p:cNvSpPr txBox="1"/>
          <p:nvPr/>
        </p:nvSpPr>
        <p:spPr>
          <a:xfrm>
            <a:off x="612140" y="1709420"/>
            <a:ext cx="7783830" cy="326756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355600" marR="5080" indent="-342900">
              <a:lnSpc>
                <a:spcPct val="100000"/>
              </a:lnSpc>
              <a:spcBef>
                <a:spcPts val="1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Centralized database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data located at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single 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site</a:t>
            </a:r>
            <a:endParaRPr sz="2800" dirty="0">
              <a:latin typeface="Arial"/>
              <a:cs typeface="Arial"/>
            </a:endParaRPr>
          </a:p>
          <a:p>
            <a:pPr marL="355600" marR="123825" indent="-342900">
              <a:lnSpc>
                <a:spcPct val="100000"/>
              </a:lnSpc>
              <a:spcBef>
                <a:spcPts val="70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Distributed database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data distributed across  several different</a:t>
            </a:r>
            <a:r>
              <a:rPr sz="2800" spc="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sites</a:t>
            </a:r>
            <a:endParaRPr sz="2800" dirty="0">
              <a:latin typeface="Arial"/>
              <a:cs typeface="Arial"/>
            </a:endParaRPr>
          </a:p>
          <a:p>
            <a:pPr marL="355600" marR="144145" indent="-342900">
              <a:lnSpc>
                <a:spcPct val="100000"/>
              </a:lnSpc>
              <a:spcBef>
                <a:spcPts val="690"/>
              </a:spcBef>
              <a:buFont typeface="Arial"/>
              <a:buChar char="•"/>
              <a:tabLst>
                <a:tab pos="354965" algn="l"/>
                <a:tab pos="355600" algn="l"/>
              </a:tabLst>
            </a:pPr>
            <a:r>
              <a:rPr sz="2800" b="1" spc="-5" dirty="0">
                <a:solidFill>
                  <a:srgbClr val="212121"/>
                </a:solidFill>
                <a:latin typeface="Arial"/>
                <a:cs typeface="Arial"/>
              </a:rPr>
              <a:t>Operational database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: </a:t>
            </a:r>
            <a:r>
              <a:rPr sz="2800" dirty="0">
                <a:solidFill>
                  <a:srgbClr val="212121"/>
                </a:solidFill>
                <a:latin typeface="Arial"/>
                <a:cs typeface="Arial"/>
              </a:rPr>
              <a:t>supports a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company’s  day-to-day</a:t>
            </a:r>
            <a:r>
              <a:rPr sz="2800" spc="-10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800" spc="-5" dirty="0">
                <a:solidFill>
                  <a:srgbClr val="212121"/>
                </a:solidFill>
                <a:latin typeface="Arial"/>
                <a:cs typeface="Arial"/>
              </a:rPr>
              <a:t>operations</a:t>
            </a:r>
            <a:endParaRPr sz="2800" dirty="0">
              <a:latin typeface="Arial"/>
              <a:cs typeface="Arial"/>
            </a:endParaRPr>
          </a:p>
          <a:p>
            <a:pPr marL="469900">
              <a:lnSpc>
                <a:spcPct val="100000"/>
              </a:lnSpc>
              <a:spcBef>
                <a:spcPts val="650"/>
              </a:spcBef>
            </a:pPr>
            <a:r>
              <a:rPr sz="3900" baseline="3205" dirty="0">
                <a:solidFill>
                  <a:srgbClr val="212121"/>
                </a:solidFill>
                <a:latin typeface="Arial"/>
                <a:cs typeface="Arial"/>
              </a:rPr>
              <a:t>–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Transactional or </a:t>
            </a:r>
            <a:r>
              <a:rPr sz="2600" spc="-5" dirty="0">
                <a:solidFill>
                  <a:srgbClr val="212121"/>
                </a:solidFill>
                <a:latin typeface="Arial"/>
                <a:cs typeface="Arial"/>
              </a:rPr>
              <a:t>production</a:t>
            </a:r>
            <a:r>
              <a:rPr sz="2600" spc="65" dirty="0">
                <a:solidFill>
                  <a:srgbClr val="212121"/>
                </a:solidFill>
                <a:latin typeface="Arial"/>
                <a:cs typeface="Arial"/>
              </a:rPr>
              <a:t> </a:t>
            </a:r>
            <a:r>
              <a:rPr sz="2600" dirty="0">
                <a:solidFill>
                  <a:srgbClr val="212121"/>
                </a:solidFill>
                <a:latin typeface="Arial"/>
                <a:cs typeface="Arial"/>
              </a:rPr>
              <a:t>database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2116</TotalTime>
  <Words>1229</Words>
  <Application>Microsoft Office PowerPoint</Application>
  <PresentationFormat>On-screen Show (4:3)</PresentationFormat>
  <Paragraphs>208</Paragraphs>
  <Slides>28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1" baseType="lpstr">
      <vt:lpstr>Arial</vt:lpstr>
      <vt:lpstr>Calibri</vt:lpstr>
      <vt:lpstr>Office Theme</vt:lpstr>
      <vt:lpstr>Database and Database Management System</vt:lpstr>
      <vt:lpstr>Why Databases?</vt:lpstr>
      <vt:lpstr>Data vs. Information</vt:lpstr>
      <vt:lpstr>Data vs. Information </vt:lpstr>
      <vt:lpstr>Introducing the Database</vt:lpstr>
      <vt:lpstr>Role and Advantages of the DBMS</vt:lpstr>
      <vt:lpstr>Role and Advantages of the DBMS  </vt:lpstr>
      <vt:lpstr>Types of Databases</vt:lpstr>
      <vt:lpstr>Types of Databases </vt:lpstr>
      <vt:lpstr>Types of Databases </vt:lpstr>
      <vt:lpstr>Why Database Design Is Important</vt:lpstr>
      <vt:lpstr>Structural and Data Dependence</vt:lpstr>
      <vt:lpstr>Structural and Data Dependence  </vt:lpstr>
      <vt:lpstr>Lack of Design and Data-Modeling  Skills</vt:lpstr>
      <vt:lpstr>Database Systems</vt:lpstr>
      <vt:lpstr>The Database System Environment</vt:lpstr>
      <vt:lpstr>The Database System Environment  </vt:lpstr>
      <vt:lpstr>The Database System Environment  </vt:lpstr>
      <vt:lpstr>The Database System Environment  </vt:lpstr>
      <vt:lpstr>DBMS Functions</vt:lpstr>
      <vt:lpstr>DBMS Functions </vt:lpstr>
      <vt:lpstr>DBMS Functions </vt:lpstr>
      <vt:lpstr>DBMS Functions </vt:lpstr>
      <vt:lpstr>DBMS Functions </vt:lpstr>
      <vt:lpstr>DBMS Functions </vt:lpstr>
      <vt:lpstr>DBMS Functions </vt:lpstr>
      <vt:lpstr>Managing the Database System:  A Shift in Focus</vt:lpstr>
      <vt:lpstr>Managing the Database System:  A Shift in Focus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</dc:title>
  <dc:creator>muzammil ishaq</dc:creator>
  <cp:lastModifiedBy>Windows User</cp:lastModifiedBy>
  <cp:revision>15</cp:revision>
  <dcterms:created xsi:type="dcterms:W3CDTF">2018-03-10T11:38:05Z</dcterms:created>
  <dcterms:modified xsi:type="dcterms:W3CDTF">2020-03-31T17:27:24Z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2013-08-19T00:00:00Z</vt:filetime>
  </property>
  <property fmtid="{D5CDD505-2E9C-101B-9397-08002B2CF9AE}" pid="3" name="Creator">
    <vt:lpwstr>pdftk 1.44 - www.pdftk.com</vt:lpwstr>
  </property>
  <property fmtid="{D5CDD505-2E9C-101B-9397-08002B2CF9AE}" pid="4" name="LastSaved">
    <vt:filetime>2018-03-10T00:00:00Z</vt:filetime>
  </property>
</Properties>
</file>