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304" r:id="rId2"/>
    <p:sldId id="261" r:id="rId3"/>
    <p:sldId id="262" r:id="rId4"/>
    <p:sldId id="263" r:id="rId5"/>
    <p:sldId id="264" r:id="rId6"/>
    <p:sldId id="265" r:id="rId7"/>
    <p:sldId id="267" r:id="rId8"/>
    <p:sldId id="268" r:id="rId9"/>
    <p:sldId id="269" r:id="rId10"/>
    <p:sldId id="270" r:id="rId11"/>
    <p:sldId id="272" r:id="rId12"/>
    <p:sldId id="281" r:id="rId13"/>
    <p:sldId id="282" r:id="rId14"/>
    <p:sldId id="285" r:id="rId15"/>
    <p:sldId id="286" r:id="rId16"/>
    <p:sldId id="288" r:id="rId17"/>
    <p:sldId id="290" r:id="rId18"/>
    <p:sldId id="291" r:id="rId19"/>
    <p:sldId id="292" r:id="rId20"/>
    <p:sldId id="305" r:id="rId21"/>
    <p:sldId id="295" r:id="rId22"/>
    <p:sldId id="306" r:id="rId23"/>
    <p:sldId id="298" r:id="rId24"/>
    <p:sldId id="299" r:id="rId25"/>
    <p:sldId id="300" r:id="rId26"/>
    <p:sldId id="301" r:id="rId27"/>
    <p:sldId id="302" r:id="rId28"/>
    <p:sldId id="303" r:id="rId29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E6021-DCB0-4094-BD80-14CDAA50B7CF}" type="datetimeFigureOut">
              <a:rPr lang="en-GB" smtClean="0"/>
              <a:t>31/03/2020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EE0047-A376-4663-AB13-637E813317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394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1412240"/>
            <a:ext cx="6927215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3A8EE-A6C2-4F5B-8F03-6B2557320E3D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3DEC8-3489-4F74-8113-5ABFC9E30916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4AA748-7A3D-442E-ACC0-195BEA88E638}" type="datetime1">
              <a:rPr lang="en-US" smtClean="0"/>
              <a:t>3/31/2020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66289-F8D5-440C-933F-1FA4182A3E3B}" type="datetime1">
              <a:rPr lang="en-US" smtClean="0"/>
              <a:t>3/31/2020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17265-A58C-4DAE-A979-859CB7FFF0C9}" type="datetime1">
              <a:rPr lang="en-US" smtClean="0"/>
              <a:t>3/31/2020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48689" y="391159"/>
            <a:ext cx="7246620" cy="11226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2140" y="1709420"/>
            <a:ext cx="7919719" cy="41465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10869" y="6299532"/>
            <a:ext cx="2466340" cy="2051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1212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ts val="1645"/>
              </a:lnSpc>
            </a:pPr>
            <a:endParaRPr spc="-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33E33-EBE7-4C08-951D-A30CE226CC69}" type="datetime1">
              <a:rPr lang="en-US" smtClean="0"/>
              <a:t>3/31/2020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241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826C2D3-B81B-435D-8BBB-9E83F05420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412240"/>
            <a:ext cx="6927215" cy="1231106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Database and Database Management System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61A3C36-D070-4457-AA17-A9AD4D46F30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lang="en-GB" smtClean="0"/>
              <a:t>1</a:t>
            </a:fld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"/>
          </p:nvPr>
        </p:nvSpPr>
        <p:spPr>
          <a:xfrm>
            <a:off x="1371600" y="2819400"/>
            <a:ext cx="6400800" cy="2406075"/>
          </a:xfrm>
        </p:spPr>
        <p:txBody>
          <a:bodyPr/>
          <a:lstStyle/>
          <a:p>
            <a:r>
              <a:rPr lang="en-US" dirty="0"/>
              <a:t>A </a:t>
            </a:r>
            <a:r>
              <a:rPr lang="en-US" b="1" dirty="0"/>
              <a:t>database</a:t>
            </a:r>
            <a:r>
              <a:rPr lang="en-US" dirty="0"/>
              <a:t> is an organized collection of </a:t>
            </a:r>
            <a:r>
              <a:rPr lang="en-US" b="1" dirty="0"/>
              <a:t>data</a:t>
            </a:r>
            <a:r>
              <a:rPr lang="en-US" dirty="0"/>
              <a:t>, generally stored and accessed electronically from a computer system. ... The </a:t>
            </a:r>
            <a:r>
              <a:rPr lang="en-US" b="1" dirty="0"/>
              <a:t>database</a:t>
            </a:r>
            <a:r>
              <a:rPr lang="en-US" dirty="0"/>
              <a:t> management system (DBMS) is the software that interacts with end users, applications, and the </a:t>
            </a:r>
            <a:r>
              <a:rPr lang="en-US" b="1" dirty="0"/>
              <a:t>database</a:t>
            </a:r>
            <a:r>
              <a:rPr lang="en-US" dirty="0"/>
              <a:t> itself to capture and analyze the </a:t>
            </a:r>
            <a:r>
              <a:rPr lang="en-US" b="1" dirty="0"/>
              <a:t>data</a:t>
            </a:r>
            <a:r>
              <a:rPr lang="en-US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132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10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4650" y="665479"/>
            <a:ext cx="58527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Types of Databases</a:t>
            </a:r>
            <a:r>
              <a:rPr spc="-6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63840" cy="341632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endParaRPr lang="en-GB" sz="2800" b="1" spc="-10" dirty="0">
              <a:solidFill>
                <a:srgbClr val="212121"/>
              </a:solidFill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212121"/>
                </a:solidFill>
                <a:latin typeface="Arial"/>
                <a:cs typeface="Arial"/>
              </a:rPr>
              <a:t>Unstructured </a:t>
            </a: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exist in their original</a:t>
            </a:r>
            <a:r>
              <a:rPr sz="2800" spc="6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state</a:t>
            </a:r>
            <a:endParaRPr sz="28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Structured data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result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from</a:t>
            </a:r>
            <a:r>
              <a:rPr sz="2800" spc="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formatting</a:t>
            </a:r>
            <a:endParaRPr sz="2800" dirty="0">
              <a:latin typeface="Arial"/>
              <a:cs typeface="Arial"/>
            </a:endParaRPr>
          </a:p>
          <a:p>
            <a:pPr marL="755650" marR="508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Structure applied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based on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type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processing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be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performed</a:t>
            </a:r>
            <a:endParaRPr sz="2600" dirty="0">
              <a:latin typeface="Arial"/>
              <a:cs typeface="Arial"/>
            </a:endParaRPr>
          </a:p>
          <a:p>
            <a:pPr marL="355600" marR="16637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Semistructured data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have been processed to 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some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extent</a:t>
            </a:r>
            <a:endParaRPr sz="2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7269" y="665479"/>
            <a:ext cx="710374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5" dirty="0"/>
              <a:t>Why </a:t>
            </a:r>
            <a:r>
              <a:rPr spc="-5" dirty="0"/>
              <a:t>Database Design Is</a:t>
            </a:r>
            <a:r>
              <a:rPr spc="-75" dirty="0"/>
              <a:t> </a:t>
            </a:r>
            <a:r>
              <a:rPr spc="-5" dirty="0"/>
              <a:t>Important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788909" cy="38227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80010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Database design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focuses on design of  database structure used for end-user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Designer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must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identify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database’s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expected</a:t>
            </a:r>
            <a:r>
              <a:rPr sz="2600" spc="-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</a:t>
            </a:r>
            <a:endParaRPr sz="26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Well-designed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Facilitates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Generates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accurate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valuable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information</a:t>
            </a:r>
            <a:endParaRPr sz="26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Poorly designed</a:t>
            </a:r>
            <a:r>
              <a:rPr sz="28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Causes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difficult-to-trace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errors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28089" y="665479"/>
            <a:ext cx="66802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Structural and Data</a:t>
            </a:r>
            <a:r>
              <a:rPr spc="-65" dirty="0"/>
              <a:t> </a:t>
            </a:r>
            <a:r>
              <a:rPr spc="-5" dirty="0"/>
              <a:t>Dependence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799070" cy="45783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7691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Structural dependence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access to a file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is  dependent on its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own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structure</a:t>
            </a:r>
            <a:endParaRPr sz="2800">
              <a:latin typeface="Arial"/>
              <a:cs typeface="Arial"/>
            </a:endParaRPr>
          </a:p>
          <a:p>
            <a:pPr marL="755650" marR="547370" indent="-285750">
              <a:lnSpc>
                <a:spcPct val="100000"/>
              </a:lnSpc>
              <a:spcBef>
                <a:spcPts val="650"/>
              </a:spcBef>
            </a:pPr>
            <a:r>
              <a:rPr sz="3900" baseline="3205" dirty="0">
                <a:solidFill>
                  <a:srgbClr val="212121"/>
                </a:solidFill>
                <a:latin typeface="Arial"/>
                <a:cs typeface="Arial"/>
              </a:rPr>
              <a:t>–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All file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system programs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must be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modified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conform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 new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file</a:t>
            </a:r>
            <a:r>
              <a:rPr sz="26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structure</a:t>
            </a:r>
            <a:endParaRPr sz="2600">
              <a:latin typeface="Arial"/>
              <a:cs typeface="Arial"/>
            </a:endParaRPr>
          </a:p>
          <a:p>
            <a:pPr marL="355600" marR="1350010" indent="-342900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Structural independence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change file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structure without affecting 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access</a:t>
            </a:r>
            <a:endParaRPr sz="28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dependence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access changes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when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 storage characteristics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change</a:t>
            </a:r>
            <a:endParaRPr sz="2800">
              <a:latin typeface="Arial"/>
              <a:cs typeface="Arial"/>
            </a:endParaRPr>
          </a:p>
          <a:p>
            <a:pPr marL="355600" marR="1105535" indent="-342900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independence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storage  characteristics do not affect data</a:t>
            </a:r>
            <a:r>
              <a:rPr sz="28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access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8309609" y="6299532"/>
            <a:ext cx="223520" cy="4103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645"/>
              </a:lnSpc>
            </a:pPr>
            <a:r>
              <a:rPr lang="en-GB" sz="1400" spc="-5" dirty="0">
                <a:latin typeface="Arial"/>
                <a:cs typeface="Arial"/>
              </a:rPr>
              <a:t>16</a:t>
            </a:r>
          </a:p>
          <a:p>
            <a:pPr marL="12700">
              <a:lnSpc>
                <a:spcPts val="1645"/>
              </a:lnSpc>
            </a:pPr>
            <a:endParaRPr sz="1400" dirty="0">
              <a:latin typeface="Arial"/>
              <a:cs typeface="Arial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391159"/>
            <a:ext cx="7246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5430" marR="5080" indent="-251333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Structural and Data Dependence 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633220"/>
            <a:ext cx="7662545" cy="4712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Practical significance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dependence is  difference between logical and physical</a:t>
            </a:r>
            <a:r>
              <a:rPr sz="28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format</a:t>
            </a:r>
            <a:endParaRPr sz="2800" dirty="0">
              <a:latin typeface="Arial"/>
              <a:cs typeface="Arial"/>
            </a:endParaRPr>
          </a:p>
          <a:p>
            <a:pPr marL="355600" marR="404495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212121"/>
                </a:solidFill>
                <a:latin typeface="Arial"/>
                <a:cs typeface="Arial"/>
              </a:rPr>
              <a:t>Logical </a:t>
            </a: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b="1" dirty="0">
                <a:solidFill>
                  <a:srgbClr val="212121"/>
                </a:solidFill>
                <a:latin typeface="Arial"/>
                <a:cs typeface="Arial"/>
              </a:rPr>
              <a:t>format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how human views the  data</a:t>
            </a:r>
            <a:endParaRPr sz="2800" dirty="0">
              <a:latin typeface="Arial"/>
              <a:cs typeface="Arial"/>
            </a:endParaRPr>
          </a:p>
          <a:p>
            <a:pPr marL="355600" marR="521334" indent="-342900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10" dirty="0">
                <a:solidFill>
                  <a:srgbClr val="212121"/>
                </a:solidFill>
                <a:latin typeface="Arial"/>
                <a:cs typeface="Arial"/>
              </a:rPr>
              <a:t>Physical </a:t>
            </a: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b="1" dirty="0">
                <a:solidFill>
                  <a:srgbClr val="212121"/>
                </a:solidFill>
                <a:latin typeface="Arial"/>
                <a:cs typeface="Arial"/>
              </a:rPr>
              <a:t>format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how computer must 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work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with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Each program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must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contain: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Lines specifying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opening of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specific file</a:t>
            </a:r>
            <a:r>
              <a:rPr sz="26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type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Record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specification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Field definitions</a:t>
            </a:r>
            <a:endParaRPr sz="2600" dirty="0">
              <a:latin typeface="Arial"/>
              <a:cs typeface="Arial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851EA648-7B48-4E36-BE76-862B4A9ABED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lang="en-GB" smtClean="0"/>
              <a:t>13</a:t>
            </a:fld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88640" marR="5080" indent="-297434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Lack </a:t>
            </a:r>
            <a:r>
              <a:rPr dirty="0"/>
              <a:t>of </a:t>
            </a:r>
            <a:r>
              <a:rPr spc="-5" dirty="0"/>
              <a:t>Design and Data-Modeling  Skills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804150" cy="3188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75692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Most users lack the skill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properly design  databases, despite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multiple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personal  productivity tools being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available</a:t>
            </a:r>
            <a:endParaRPr sz="28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Data-modeling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skills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are vital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in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data design  process</a:t>
            </a:r>
            <a:endParaRPr sz="2800">
              <a:latin typeface="Arial"/>
              <a:cs typeface="Arial"/>
            </a:endParaRPr>
          </a:p>
          <a:p>
            <a:pPr marL="355600" marR="10668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Good data modeling facilitates communication 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between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designer, user, and the</a:t>
            </a:r>
            <a:r>
              <a:rPr sz="2800" spc="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developer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1600" y="665479"/>
            <a:ext cx="385826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Database</a:t>
            </a:r>
            <a:r>
              <a:rPr spc="-85" dirty="0"/>
              <a:t> </a:t>
            </a:r>
            <a:r>
              <a:rPr spc="-5" dirty="0"/>
              <a:t>Systems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827645" cy="4309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38290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system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consists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of logically related  data stored in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single logical data</a:t>
            </a:r>
            <a:r>
              <a:rPr sz="28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repository</a:t>
            </a:r>
            <a:endParaRPr sz="2800">
              <a:latin typeface="Arial"/>
              <a:cs typeface="Arial"/>
            </a:endParaRPr>
          </a:p>
          <a:p>
            <a:pPr marL="755650" marR="50419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May be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physically distributed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among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multiple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storage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facilities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eliminates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most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file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system’s</a:t>
            </a:r>
            <a:r>
              <a:rPr sz="2600" spc="-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problems</a:t>
            </a:r>
            <a:endParaRPr sz="2600">
              <a:latin typeface="Arial"/>
              <a:cs typeface="Arial"/>
            </a:endParaRPr>
          </a:p>
          <a:p>
            <a:pPr marL="755650" marR="46672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Current generation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stores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structures, 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relationships between structures,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access  paths</a:t>
            </a:r>
            <a:endParaRPr sz="2600">
              <a:latin typeface="Arial"/>
              <a:cs typeface="Arial"/>
            </a:endParaRPr>
          </a:p>
          <a:p>
            <a:pPr marL="1155700" marR="568960" lvl="2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Also defines, stores, and manages all access  paths and components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665479"/>
            <a:ext cx="7242809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The </a:t>
            </a:r>
            <a:r>
              <a:rPr spc="-5" dirty="0"/>
              <a:t>Database System</a:t>
            </a:r>
            <a:r>
              <a:rPr spc="-45" dirty="0"/>
              <a:t> </a:t>
            </a:r>
            <a:r>
              <a:rPr spc="-5" dirty="0"/>
              <a:t>Environment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472680" cy="37858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Database system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defines and regulates the  collection, storage, management,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use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of</a:t>
            </a:r>
            <a:r>
              <a:rPr sz="28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Five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major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parts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system: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Hardware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Software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People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Procedures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391159"/>
            <a:ext cx="7246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5430" marR="5080" indent="-2792730">
              <a:lnSpc>
                <a:spcPct val="100000"/>
              </a:lnSpc>
              <a:spcBef>
                <a:spcPts val="100"/>
              </a:spcBef>
            </a:pPr>
            <a:r>
              <a:rPr dirty="0"/>
              <a:t>The </a:t>
            </a:r>
            <a:r>
              <a:rPr spc="-5" dirty="0"/>
              <a:t>Database System Environment 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310120" cy="249174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Hardware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all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the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system’s physical</a:t>
            </a:r>
            <a:r>
              <a:rPr sz="28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devices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Software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three types of software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required: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Operating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system</a:t>
            </a:r>
            <a:r>
              <a:rPr sz="2600" spc="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software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software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Application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programs and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utility</a:t>
            </a:r>
            <a:r>
              <a:rPr sz="26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software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391159"/>
            <a:ext cx="7246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5430" marR="5080" indent="-2792730">
              <a:lnSpc>
                <a:spcPct val="100000"/>
              </a:lnSpc>
              <a:spcBef>
                <a:spcPts val="100"/>
              </a:spcBef>
            </a:pPr>
            <a:r>
              <a:rPr dirty="0"/>
              <a:t>The </a:t>
            </a:r>
            <a:r>
              <a:rPr spc="-5" dirty="0"/>
              <a:t>Database System Environment 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762875" cy="433832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People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all users of the database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system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System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database</a:t>
            </a:r>
            <a:r>
              <a:rPr sz="26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administrators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designers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Systems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analysts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sz="2600" spc="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programmers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End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users</a:t>
            </a:r>
            <a:endParaRPr sz="26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Procedures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instructions and rules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that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govern  the design and use of the database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system</a:t>
            </a:r>
            <a:endParaRPr sz="2800">
              <a:latin typeface="Arial"/>
              <a:cs typeface="Arial"/>
            </a:endParaRPr>
          </a:p>
          <a:p>
            <a:pPr marL="355600" marR="1051560" indent="-342900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the collection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facts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stored in the  database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391159"/>
            <a:ext cx="7246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805430" marR="5080" indent="-2792730">
              <a:lnSpc>
                <a:spcPct val="100000"/>
              </a:lnSpc>
              <a:spcBef>
                <a:spcPts val="100"/>
              </a:spcBef>
            </a:pPr>
            <a:r>
              <a:rPr dirty="0"/>
              <a:t>The </a:t>
            </a:r>
            <a:r>
              <a:rPr spc="-5" dirty="0"/>
              <a:t>Database System Environment 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646670" cy="27622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Database </a:t>
            </a:r>
            <a:r>
              <a:rPr sz="2800" b="1" spc="-10" dirty="0">
                <a:solidFill>
                  <a:srgbClr val="212121"/>
                </a:solidFill>
                <a:latin typeface="Arial"/>
                <a:cs typeface="Arial"/>
              </a:rPr>
              <a:t>systems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are created and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managed  at different levels of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complexity</a:t>
            </a:r>
            <a:endParaRPr sz="2800">
              <a:latin typeface="Arial"/>
              <a:cs typeface="Arial"/>
            </a:endParaRPr>
          </a:p>
          <a:p>
            <a:pPr marL="355600" marR="21971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solutions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must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be cost-effective as 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well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as tactically and strategically</a:t>
            </a:r>
            <a:r>
              <a:rPr sz="28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effective</a:t>
            </a:r>
            <a:endParaRPr sz="2800">
              <a:latin typeface="Arial"/>
              <a:cs typeface="Arial"/>
            </a:endParaRPr>
          </a:p>
          <a:p>
            <a:pPr marL="355600" marR="483234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technology already in use affects  selection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system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20670" y="665479"/>
            <a:ext cx="3500754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Why</a:t>
            </a:r>
            <a:r>
              <a:rPr spc="-95" dirty="0"/>
              <a:t> </a:t>
            </a:r>
            <a:r>
              <a:rPr spc="-5" dirty="0"/>
              <a:t>Databases?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483475" cy="4020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96710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solve many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of the problems  encountered in data</a:t>
            </a:r>
            <a:r>
              <a:rPr sz="28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sz="2800">
              <a:latin typeface="Arial"/>
              <a:cs typeface="Arial"/>
            </a:endParaRPr>
          </a:p>
          <a:p>
            <a:pPr marL="755650" marR="28638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almost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all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modern settings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involving  data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 management:</a:t>
            </a:r>
            <a:endParaRPr sz="260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Business</a:t>
            </a:r>
            <a:endParaRPr sz="240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Research</a:t>
            </a:r>
            <a:endParaRPr sz="240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Administration</a:t>
            </a:r>
            <a:endParaRPr sz="24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Important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understand how databases 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work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and interact with other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applications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E934A849-34BC-4C52-8F75-97FF5A462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689" y="685800"/>
            <a:ext cx="7246620" cy="553998"/>
          </a:xfrm>
        </p:spPr>
        <p:txBody>
          <a:bodyPr/>
          <a:lstStyle/>
          <a:p>
            <a:pPr algn="ctr"/>
            <a:r>
              <a:rPr lang="en-GB" dirty="0"/>
              <a:t>DBMS Functions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DD9EAAE-0C3B-4871-B012-D58C549E85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140" y="1709420"/>
            <a:ext cx="7919719" cy="4639732"/>
          </a:xfrm>
        </p:spPr>
        <p:txBody>
          <a:bodyPr/>
          <a:lstStyle/>
          <a:p>
            <a:pPr marL="356870" marR="0" lvl="0" indent="-3429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356235" algn="l"/>
                <a:tab pos="356870" algn="l"/>
              </a:tabLst>
              <a:defRPr/>
            </a:pP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Most functions </a:t>
            </a:r>
            <a:r>
              <a:rPr lang="en-GB" sz="2800" kern="1200" dirty="0">
                <a:solidFill>
                  <a:srgbClr val="212121"/>
                </a:solidFill>
                <a:latin typeface="Arial"/>
                <a:cs typeface="Arial"/>
              </a:rPr>
              <a:t>are </a:t>
            </a: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transparent to end</a:t>
            </a:r>
            <a:r>
              <a:rPr lang="en-GB" sz="2800" kern="12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users</a:t>
            </a:r>
            <a:endParaRPr lang="en-GB" sz="28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0" lvl="1" indent="-28575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Can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only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be achieved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through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 DBMS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35687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356235" algn="l"/>
                <a:tab pos="356870" algn="l"/>
              </a:tabLst>
              <a:defRPr/>
            </a:pP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Data dictionary</a:t>
            </a:r>
            <a:r>
              <a:rPr lang="en-GB" sz="2800" kern="12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lang="en-GB" sz="28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44450" lvl="1" indent="-285750" algn="l" defTabSz="914400" rtl="0" eaLnBrk="1" fontAlgn="auto" latinLnBrk="0" hangingPunct="1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DBMS stores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definitions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elements and 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relationships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(metadata)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in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lang="en-GB" sz="2600" b="1" kern="12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lang="en-GB" sz="2600" b="1" kern="1200" spc="6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600" b="1" kern="1200" spc="-5" dirty="0">
                <a:solidFill>
                  <a:srgbClr val="212121"/>
                </a:solidFill>
                <a:latin typeface="Arial"/>
                <a:cs typeface="Arial"/>
              </a:rPr>
              <a:t>dictionary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701675" lvl="1" indent="-28575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looks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up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required data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component 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structures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and</a:t>
            </a:r>
            <a:r>
              <a:rPr lang="en-GB" sz="2600" kern="12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relationships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1110615" lvl="1" indent="-285750" algn="l" defTabSz="914400" rtl="0" eaLnBrk="1" fontAlgn="auto" latinLnBrk="0" hangingPunct="1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Changes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automatically recorded in the  dictionary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46F239F-B01D-46ED-8AEE-D93054D27436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</p:spPr>
        <p:txBody>
          <a:bodyPr/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lang="en-GB" smtClean="0"/>
              <a:pPr marL="25400" algn="ctr">
                <a:lnSpc>
                  <a:spcPts val="1645"/>
                </a:lnSpc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75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21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2150" y="665479"/>
            <a:ext cx="5213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DBMS Functions</a:t>
            </a:r>
            <a:r>
              <a:rPr spc="-8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65745" cy="4944943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storage</a:t>
            </a:r>
            <a:r>
              <a:rPr sz="28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sz="2800" dirty="0">
              <a:latin typeface="Arial"/>
              <a:cs typeface="Arial"/>
            </a:endParaRPr>
          </a:p>
          <a:p>
            <a:pPr marL="755650" marR="508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creates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manages complex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structures  required for data</a:t>
            </a:r>
            <a:r>
              <a:rPr sz="26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storage</a:t>
            </a:r>
            <a:endParaRPr sz="2600" dirty="0">
              <a:latin typeface="Arial"/>
              <a:cs typeface="Arial"/>
            </a:endParaRPr>
          </a:p>
          <a:p>
            <a:pPr marL="755650" marR="706755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Also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stores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related data entry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forms, screen 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definitions,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report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definitions,</a:t>
            </a:r>
            <a:r>
              <a:rPr sz="26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etc.</a:t>
            </a:r>
            <a:endParaRPr sz="2600" dirty="0">
              <a:latin typeface="Arial"/>
              <a:cs typeface="Arial"/>
            </a:endParaRPr>
          </a:p>
          <a:p>
            <a:pPr marL="755650" marR="430530" lvl="1" indent="-285750">
              <a:lnSpc>
                <a:spcPct val="100000"/>
              </a:lnSpc>
              <a:spcBef>
                <a:spcPts val="650"/>
              </a:spcBef>
              <a:buFont typeface="Arial"/>
              <a:buChar char="–"/>
              <a:tabLst>
                <a:tab pos="755650" algn="l"/>
              </a:tabLst>
            </a:pPr>
            <a:r>
              <a:rPr sz="2600" b="1" spc="-5" dirty="0">
                <a:solidFill>
                  <a:srgbClr val="212121"/>
                </a:solidFill>
                <a:latin typeface="Arial"/>
                <a:cs typeface="Arial"/>
              </a:rPr>
              <a:t>Performance </a:t>
            </a: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tuning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activities that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make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the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perform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more</a:t>
            </a:r>
            <a:r>
              <a:rPr sz="2600" spc="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efficiently</a:t>
            </a:r>
            <a:endParaRPr sz="2600" dirty="0">
              <a:latin typeface="Arial"/>
              <a:cs typeface="Arial"/>
            </a:endParaRPr>
          </a:p>
          <a:p>
            <a:pPr marL="755650" marR="28321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stores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the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 multiple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physical 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files</a:t>
            </a:r>
            <a:endParaRPr lang="en-GB" sz="2600" spc="-5" dirty="0">
              <a:solidFill>
                <a:srgbClr val="212121"/>
              </a:solidFill>
              <a:latin typeface="Arial"/>
              <a:cs typeface="Arial"/>
            </a:endParaRPr>
          </a:p>
          <a:p>
            <a:pPr marL="755650" marR="28321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lang="en-GB" sz="2600" dirty="0">
                <a:latin typeface="Arial"/>
                <a:cs typeface="Arial"/>
              </a:rPr>
              <a:t>DBMS provides data abstraction and removes structural and data dependency 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999D78-765C-4AA6-9C0E-81B9048E94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689" y="762000"/>
            <a:ext cx="7246620" cy="553998"/>
          </a:xfrm>
        </p:spPr>
        <p:txBody>
          <a:bodyPr/>
          <a:lstStyle/>
          <a:p>
            <a:pPr algn="ctr"/>
            <a:r>
              <a:rPr lang="en-GB" spc="-5" dirty="0"/>
              <a:t>DBMS Functions</a:t>
            </a:r>
            <a:r>
              <a:rPr lang="en-GB" spc="-85" dirty="0"/>
              <a:t>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1EFEF9E-0F02-443F-A339-342C5D5988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140" y="1757904"/>
            <a:ext cx="7919719" cy="4775666"/>
          </a:xfrm>
        </p:spPr>
        <p:txBody>
          <a:bodyPr/>
          <a:lstStyle/>
          <a:p>
            <a:pPr marL="356870" marR="0" lvl="0" indent="-342900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356235" algn="l"/>
                <a:tab pos="356870" algn="l"/>
              </a:tabLst>
              <a:defRPr/>
            </a:pP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Data transformation and</a:t>
            </a:r>
            <a:r>
              <a:rPr lang="en-GB" sz="2800" kern="12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presentation</a:t>
            </a:r>
            <a:endParaRPr lang="en-GB" sz="28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205740" lvl="1" indent="-28575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transforms data entered to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conform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to  required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 structures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172085" lvl="1" indent="-285750" algn="l" defTabSz="914400" rtl="0" eaLnBrk="1" fontAlgn="auto" latinLnBrk="0" hangingPunct="1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transforms physically retrieved data to 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conform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user’s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logical</a:t>
            </a:r>
            <a:r>
              <a:rPr lang="en-GB" sz="2600" kern="12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expectations</a:t>
            </a:r>
            <a:endParaRPr lang="en-GB" sz="26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35687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Tx/>
              <a:buChar char="•"/>
              <a:tabLst>
                <a:tab pos="356235" algn="l"/>
                <a:tab pos="356870" algn="l"/>
              </a:tabLst>
              <a:defRPr/>
            </a:pPr>
            <a:r>
              <a:rPr lang="en-GB" sz="2800" kern="1200" spc="-5" dirty="0">
                <a:solidFill>
                  <a:srgbClr val="212121"/>
                </a:solidFill>
                <a:latin typeface="Arial"/>
                <a:cs typeface="Arial"/>
              </a:rPr>
              <a:t>Security management</a:t>
            </a:r>
            <a:endParaRPr lang="en-GB" sz="2800" kern="1200" dirty="0">
              <a:solidFill>
                <a:prstClr val="black"/>
              </a:solidFill>
              <a:latin typeface="Arial"/>
              <a:cs typeface="Arial"/>
            </a:endParaRPr>
          </a:p>
          <a:p>
            <a:pPr marL="756920" marR="5080" lvl="1" indent="-28575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creates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security system that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enforces  user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security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and </a:t>
            </a:r>
            <a:r>
              <a:rPr lang="en-GB" sz="2600" kern="12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lang="en-GB" sz="2600" kern="12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lang="en-GB" sz="2600" kern="1200" dirty="0">
                <a:solidFill>
                  <a:srgbClr val="212121"/>
                </a:solidFill>
                <a:latin typeface="Arial"/>
                <a:cs typeface="Arial"/>
              </a:rPr>
              <a:t>privacy</a:t>
            </a:r>
          </a:p>
          <a:p>
            <a:pPr marL="756920" marR="5080" lvl="1" indent="-285750" algn="l" defTabSz="914400" rtl="0" eaLnBrk="1" fontAlgn="auto" latinLnBrk="0" hangingPunct="1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Tx/>
              <a:buChar char="–"/>
              <a:tabLst>
                <a:tab pos="756920" algn="l"/>
              </a:tabLst>
              <a:defRPr/>
            </a:pPr>
            <a:r>
              <a:rPr lang="en-GB" sz="2600" kern="1200" dirty="0">
                <a:solidFill>
                  <a:prstClr val="black"/>
                </a:solidFill>
                <a:latin typeface="Arial"/>
                <a:cs typeface="Arial"/>
              </a:rPr>
              <a:t>Security rules determine which users can access the database, which items can be accessed</a:t>
            </a:r>
          </a:p>
          <a:p>
            <a:pPr algn="l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0C135BC-F1FA-4B9C-85C8-B1A82CA04011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8296909" y="6348016"/>
            <a:ext cx="248920" cy="205184"/>
          </a:xfrm>
        </p:spPr>
        <p:txBody>
          <a:bodyPr/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lang="en-GB" smtClean="0"/>
              <a:pPr marL="25400" algn="ctr">
                <a:lnSpc>
                  <a:spcPts val="1645"/>
                </a:lnSpc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88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23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2150" y="665479"/>
            <a:ext cx="5213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DBMS Functions</a:t>
            </a:r>
            <a:r>
              <a:rPr spc="-8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626984" cy="4170372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Multiuser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access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 control</a:t>
            </a:r>
            <a:endParaRPr sz="2800" dirty="0">
              <a:latin typeface="Arial"/>
              <a:cs typeface="Arial"/>
            </a:endParaRPr>
          </a:p>
          <a:p>
            <a:pPr marL="755650" marR="508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uses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sophisticated algorithms to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ensure  concurrent access does not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affect</a:t>
            </a:r>
            <a:r>
              <a:rPr sz="26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integrity</a:t>
            </a:r>
            <a:endParaRPr sz="2600" dirty="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Backup and recovery</a:t>
            </a:r>
            <a:r>
              <a:rPr sz="28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sz="2800" dirty="0">
              <a:latin typeface="Arial"/>
              <a:cs typeface="Arial"/>
            </a:endParaRPr>
          </a:p>
          <a:p>
            <a:pPr marL="755650" marR="30035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provides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backup and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recovery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ensure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safety and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integrity</a:t>
            </a:r>
            <a:endParaRPr sz="2600" dirty="0">
              <a:latin typeface="Arial"/>
              <a:cs typeface="Arial"/>
            </a:endParaRPr>
          </a:p>
          <a:p>
            <a:pPr marL="755650" marR="15430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Recovery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management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deals 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with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recovery of  database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after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failure</a:t>
            </a:r>
            <a:endParaRPr sz="2600" dirty="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Critical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preserving database’s</a:t>
            </a:r>
            <a:r>
              <a:rPr sz="24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integrity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24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2150" y="665479"/>
            <a:ext cx="5213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DBMS Functions</a:t>
            </a:r>
            <a:r>
              <a:rPr spc="-8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25105" cy="3695884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 integrity</a:t>
            </a:r>
            <a:r>
              <a:rPr sz="28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promotes and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enforces integrity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rules</a:t>
            </a:r>
            <a:endParaRPr sz="2600" dirty="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Minimizes </a:t>
            </a:r>
            <a:r>
              <a:rPr sz="2400" spc="-10" dirty="0">
                <a:solidFill>
                  <a:srgbClr val="212121"/>
                </a:solidFill>
                <a:latin typeface="Arial"/>
                <a:cs typeface="Arial"/>
              </a:rPr>
              <a:t>redundancy</a:t>
            </a:r>
            <a:endParaRPr sz="2400" dirty="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59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Maximizes consistency</a:t>
            </a:r>
            <a:endParaRPr sz="2400" dirty="0">
              <a:latin typeface="Arial"/>
              <a:cs typeface="Arial"/>
            </a:endParaRPr>
          </a:p>
          <a:p>
            <a:pPr marL="755650" marR="508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relationships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stored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dictionary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used 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enforce data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integrity</a:t>
            </a:r>
            <a:endParaRPr sz="2600" dirty="0">
              <a:latin typeface="Arial"/>
              <a:cs typeface="Arial"/>
            </a:endParaRPr>
          </a:p>
          <a:p>
            <a:pPr marL="755650" marR="37655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Integrity is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especially important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 transaction-  oriented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 systems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25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2150" y="665479"/>
            <a:ext cx="5213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DBMS Functions</a:t>
            </a:r>
            <a:r>
              <a:rPr spc="-8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872095" cy="35483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4800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access languages and application 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programming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interfaces</a:t>
            </a:r>
            <a:endParaRPr sz="2800" dirty="0">
              <a:latin typeface="Arial"/>
              <a:cs typeface="Arial"/>
            </a:endParaRPr>
          </a:p>
          <a:p>
            <a:pPr marL="755650" marR="1279525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provides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access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through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 query  language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Font typeface="Arial"/>
              <a:buChar char="–"/>
              <a:tabLst>
                <a:tab pos="755650" algn="l"/>
              </a:tabLst>
            </a:pP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Query language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 nonprocedural</a:t>
            </a:r>
            <a:r>
              <a:rPr sz="26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language</a:t>
            </a:r>
            <a:endParaRPr sz="2600" dirty="0">
              <a:latin typeface="Arial"/>
              <a:cs typeface="Arial"/>
            </a:endParaRPr>
          </a:p>
          <a:p>
            <a:pPr marL="755650" marR="399415" lvl="1" indent="-285750">
              <a:lnSpc>
                <a:spcPct val="100000"/>
              </a:lnSpc>
              <a:spcBef>
                <a:spcPts val="650"/>
              </a:spcBef>
              <a:buFont typeface="Arial"/>
              <a:buChar char="–"/>
              <a:tabLst>
                <a:tab pos="755650" algn="l"/>
              </a:tabLst>
            </a:pPr>
            <a:r>
              <a:rPr sz="2600" b="1" spc="-5" dirty="0">
                <a:solidFill>
                  <a:srgbClr val="212121"/>
                </a:solidFill>
                <a:latin typeface="Arial"/>
                <a:cs typeface="Arial"/>
              </a:rPr>
              <a:t>Structured </a:t>
            </a: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Query Language (SQL)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is the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de 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facto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query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language</a:t>
            </a:r>
            <a:endParaRPr sz="2600" dirty="0">
              <a:latin typeface="Arial"/>
              <a:cs typeface="Arial"/>
            </a:endParaRPr>
          </a:p>
          <a:p>
            <a:pPr marL="115570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Standard supported by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majority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of DBMS</a:t>
            </a:r>
            <a:r>
              <a:rPr sz="24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400" spc="-10" dirty="0">
                <a:solidFill>
                  <a:srgbClr val="212121"/>
                </a:solidFill>
                <a:latin typeface="Arial"/>
                <a:cs typeface="Arial"/>
              </a:rPr>
              <a:t>vendors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26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2150" y="665479"/>
            <a:ext cx="521398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DBMS Functions</a:t>
            </a:r>
            <a:r>
              <a:rPr spc="-8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35265" cy="431673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communication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 interfaces</a:t>
            </a:r>
            <a:endParaRPr sz="2800" dirty="0">
              <a:latin typeface="Arial"/>
              <a:cs typeface="Arial"/>
            </a:endParaRPr>
          </a:p>
          <a:p>
            <a:pPr marL="755650" marR="416559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Current DBMSs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accept end-user requests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via  multiple different 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network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environments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Communications accomplished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several</a:t>
            </a:r>
            <a:r>
              <a:rPr sz="2600" spc="-3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ways:</a:t>
            </a:r>
            <a:endParaRPr sz="2600" dirty="0">
              <a:latin typeface="Arial"/>
              <a:cs typeface="Arial"/>
            </a:endParaRPr>
          </a:p>
          <a:p>
            <a:pPr marL="1155700" marR="19177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End users generate answers </a:t>
            </a:r>
            <a:r>
              <a:rPr sz="2400" spc="5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queries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by </a:t>
            </a:r>
            <a:r>
              <a:rPr sz="2400" spc="-10" dirty="0">
                <a:solidFill>
                  <a:srgbClr val="212121"/>
                </a:solidFill>
                <a:latin typeface="Arial"/>
                <a:cs typeface="Arial"/>
              </a:rPr>
              <a:t>filling 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in screen </a:t>
            </a:r>
            <a:r>
              <a:rPr sz="2400" spc="5" dirty="0">
                <a:solidFill>
                  <a:srgbClr val="212121"/>
                </a:solidFill>
                <a:latin typeface="Arial"/>
                <a:cs typeface="Arial"/>
              </a:rPr>
              <a:t>forms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through Web</a:t>
            </a:r>
            <a:r>
              <a:rPr sz="24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browser</a:t>
            </a:r>
            <a:endParaRPr sz="2400" dirty="0">
              <a:latin typeface="Arial"/>
              <a:cs typeface="Arial"/>
            </a:endParaRPr>
          </a:p>
          <a:p>
            <a:pPr marL="1155700" marR="5080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DBMS automatically publishes predefined reports  on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Web site</a:t>
            </a:r>
            <a:endParaRPr sz="2400" dirty="0">
              <a:latin typeface="Arial"/>
              <a:cs typeface="Arial"/>
            </a:endParaRPr>
          </a:p>
          <a:p>
            <a:pPr marL="1155700" marR="1147445" lvl="2" indent="-228600">
              <a:lnSpc>
                <a:spcPct val="100000"/>
              </a:lnSpc>
              <a:spcBef>
                <a:spcPts val="600"/>
              </a:spcBef>
              <a:buChar char="•"/>
              <a:tabLst>
                <a:tab pos="1155700" algn="l"/>
              </a:tabLst>
            </a:pP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DBMS connects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third-party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systems </a:t>
            </a:r>
            <a:r>
              <a:rPr sz="2400" spc="5" dirty="0">
                <a:solidFill>
                  <a:srgbClr val="212121"/>
                </a:solidFill>
                <a:latin typeface="Arial"/>
                <a:cs typeface="Arial"/>
              </a:rPr>
              <a:t>to  </a:t>
            </a:r>
            <a:r>
              <a:rPr sz="2400" spc="-5" dirty="0">
                <a:solidFill>
                  <a:srgbClr val="212121"/>
                </a:solidFill>
                <a:latin typeface="Arial"/>
                <a:cs typeface="Arial"/>
              </a:rPr>
              <a:t>distribute information via</a:t>
            </a:r>
            <a:r>
              <a:rPr sz="24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400" dirty="0">
                <a:solidFill>
                  <a:srgbClr val="212121"/>
                </a:solidFill>
                <a:latin typeface="Arial"/>
                <a:cs typeface="Arial"/>
              </a:rPr>
              <a:t>e-mail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9830" y="391159"/>
            <a:ext cx="665416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91970" marR="5080" indent="-177927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Managing the Database System:  </a:t>
            </a:r>
            <a:r>
              <a:rPr dirty="0"/>
              <a:t>A </a:t>
            </a:r>
            <a:r>
              <a:rPr spc="-10" dirty="0"/>
              <a:t>Shift </a:t>
            </a:r>
            <a:r>
              <a:rPr dirty="0"/>
              <a:t>in</a:t>
            </a:r>
            <a:r>
              <a:rPr spc="-55" dirty="0"/>
              <a:t> </a:t>
            </a:r>
            <a:r>
              <a:rPr spc="-5" dirty="0"/>
              <a:t>Focus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842884" cy="3637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system provides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framework in  which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strict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procedures and standards</a:t>
            </a:r>
            <a:r>
              <a:rPr sz="2800" spc="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enforced</a:t>
            </a:r>
            <a:endParaRPr sz="2800">
              <a:latin typeface="Arial"/>
              <a:cs typeface="Arial"/>
            </a:endParaRPr>
          </a:p>
          <a:p>
            <a:pPr marL="755650" marR="419100" indent="-285750">
              <a:lnSpc>
                <a:spcPct val="100000"/>
              </a:lnSpc>
              <a:spcBef>
                <a:spcPts val="650"/>
              </a:spcBef>
            </a:pPr>
            <a:r>
              <a:rPr sz="3900" baseline="3205" dirty="0">
                <a:solidFill>
                  <a:srgbClr val="212121"/>
                </a:solidFill>
                <a:latin typeface="Arial"/>
                <a:cs typeface="Arial"/>
              </a:rPr>
              <a:t>–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Role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human changes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from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programming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 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managing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organization’s</a:t>
            </a:r>
            <a:r>
              <a:rPr sz="26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resources</a:t>
            </a:r>
            <a:endParaRPr sz="2600">
              <a:latin typeface="Arial"/>
              <a:cs typeface="Arial"/>
            </a:endParaRPr>
          </a:p>
          <a:p>
            <a:pPr marL="355600" marR="296545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 system enables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more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sophisticated  use of the data</a:t>
            </a:r>
            <a:endParaRPr sz="2800">
              <a:latin typeface="Arial"/>
              <a:cs typeface="Arial"/>
            </a:endParaRPr>
          </a:p>
          <a:p>
            <a:pPr marL="355600" marR="140335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structures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created within the database  and their relationships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determine</a:t>
            </a:r>
            <a:r>
              <a:rPr sz="2800" spc="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effectiveness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79830" y="391159"/>
            <a:ext cx="665416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09955" marR="5080" indent="-89789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Managing the Database System:  </a:t>
            </a:r>
            <a:r>
              <a:rPr dirty="0"/>
              <a:t>A </a:t>
            </a:r>
            <a:r>
              <a:rPr spc="-5" dirty="0"/>
              <a:t>Shift in Focus</a:t>
            </a:r>
            <a:r>
              <a:rPr spc="-75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6321425" cy="293370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Disadvantages of database</a:t>
            </a:r>
            <a:r>
              <a:rPr sz="28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systems: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Increased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costs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Management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complexity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Maintaining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currency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Vendor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dependence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Frequent upgrade/replacement</a:t>
            </a:r>
            <a:r>
              <a:rPr sz="2600" spc="-7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cycles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3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3329" y="665479"/>
            <a:ext cx="41154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Data </a:t>
            </a:r>
            <a:r>
              <a:rPr spc="5" dirty="0"/>
              <a:t>vs.</a:t>
            </a:r>
            <a:r>
              <a:rPr spc="-80" dirty="0"/>
              <a:t> </a:t>
            </a:r>
            <a:r>
              <a:rPr spc="-5" dirty="0"/>
              <a:t>Information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02880" cy="388112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are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raw</a:t>
            </a:r>
            <a:r>
              <a:rPr sz="28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facts</a:t>
            </a:r>
            <a:endParaRPr sz="2800">
              <a:latin typeface="Arial"/>
              <a:cs typeface="Arial"/>
            </a:endParaRPr>
          </a:p>
          <a:p>
            <a:pPr marL="355600" marR="680085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Information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is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result 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processing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raw  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reveal</a:t>
            </a:r>
            <a:r>
              <a:rPr sz="28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meaning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Information requires context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reveal</a:t>
            </a:r>
            <a:r>
              <a:rPr sz="2800" spc="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meaning</a:t>
            </a:r>
            <a:endParaRPr sz="2800">
              <a:latin typeface="Arial"/>
              <a:cs typeface="Arial"/>
            </a:endParaRPr>
          </a:p>
          <a:p>
            <a:pPr marL="355600" marR="1071245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Raw 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must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be formatted for storage,  processing, and presentation</a:t>
            </a:r>
            <a:endParaRPr sz="2800">
              <a:latin typeface="Arial"/>
              <a:cs typeface="Arial"/>
            </a:endParaRPr>
          </a:p>
          <a:p>
            <a:pPr marL="355600" marR="5080" indent="-342900">
              <a:lnSpc>
                <a:spcPts val="3350"/>
              </a:lnSpc>
              <a:spcBef>
                <a:spcPts val="819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are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foundation 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information, which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is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bedrock of</a:t>
            </a:r>
            <a:r>
              <a:rPr sz="2800" spc="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knowledge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24330" y="665479"/>
            <a:ext cx="589089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Data </a:t>
            </a:r>
            <a:r>
              <a:rPr spc="5" dirty="0"/>
              <a:t>vs. </a:t>
            </a:r>
            <a:r>
              <a:rPr spc="-5" dirty="0"/>
              <a:t>Information</a:t>
            </a:r>
            <a:r>
              <a:rPr spc="-100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7825740" cy="345567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building blocks of</a:t>
            </a:r>
            <a:r>
              <a:rPr sz="2800" spc="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information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Information produced by processing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69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Information used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reveal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meaning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Accurate, relevant,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timely information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is the key 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good decision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making</a:t>
            </a:r>
            <a:endParaRPr sz="2800">
              <a:latin typeface="Arial"/>
              <a:cs typeface="Arial"/>
            </a:endParaRPr>
          </a:p>
          <a:p>
            <a:pPr marL="355600" marR="1945005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Good decision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making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is the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key to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organizational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survival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04060" y="665479"/>
            <a:ext cx="513080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Introducing the</a:t>
            </a:r>
            <a:r>
              <a:rPr spc="-80" dirty="0"/>
              <a:t> </a:t>
            </a:r>
            <a:r>
              <a:rPr spc="-5" dirty="0"/>
              <a:t>Database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557020"/>
            <a:ext cx="7637780" cy="279307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110109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Database: shared, integrated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computer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structure that stores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collection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of: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End-user data: raw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facts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interest to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end</a:t>
            </a:r>
            <a:r>
              <a:rPr sz="2600" spc="-6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user</a:t>
            </a:r>
            <a:endParaRPr sz="2600" dirty="0">
              <a:latin typeface="Arial"/>
              <a:cs typeface="Arial"/>
            </a:endParaRPr>
          </a:p>
          <a:p>
            <a:pPr marL="355600" marR="60071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Database </a:t>
            </a:r>
            <a:r>
              <a:rPr sz="2800" b="1" spc="-10" dirty="0">
                <a:solidFill>
                  <a:srgbClr val="212121"/>
                </a:solidFill>
                <a:latin typeface="Arial"/>
                <a:cs typeface="Arial"/>
              </a:rPr>
              <a:t>management system </a:t>
            </a:r>
            <a:r>
              <a:rPr sz="2800" b="1" dirty="0">
                <a:solidFill>
                  <a:srgbClr val="212121"/>
                </a:solidFill>
                <a:latin typeface="Arial"/>
                <a:cs typeface="Arial"/>
              </a:rPr>
              <a:t>(DBMS)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: 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collection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programs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Manages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structure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controls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access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to</a:t>
            </a:r>
            <a:r>
              <a:rPr sz="2600" spc="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13460" y="665479"/>
            <a:ext cx="71113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Role and Advantages </a:t>
            </a:r>
            <a:r>
              <a:rPr dirty="0"/>
              <a:t>of </a:t>
            </a:r>
            <a:r>
              <a:rPr spc="-5" dirty="0"/>
              <a:t>the</a:t>
            </a:r>
            <a:r>
              <a:rPr spc="-95" dirty="0"/>
              <a:t> </a:t>
            </a:r>
            <a:r>
              <a:rPr spc="-5" dirty="0"/>
              <a:t>DBMS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839075" cy="2866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62039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is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the intermediary between the user  and the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database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 structure stored as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file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collection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Can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only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access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files through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DBMS</a:t>
            </a:r>
            <a:endParaRPr sz="26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enables data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to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be</a:t>
            </a:r>
            <a:r>
              <a:rPr sz="2800" spc="-2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shared</a:t>
            </a:r>
            <a:endParaRPr sz="2800">
              <a:latin typeface="Arial"/>
              <a:cs typeface="Arial"/>
            </a:endParaRPr>
          </a:p>
          <a:p>
            <a:pPr marL="355600" indent="-342900">
              <a:lnSpc>
                <a:spcPct val="100000"/>
              </a:lnSpc>
              <a:spcBef>
                <a:spcPts val="7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DBMS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integrates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many users’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views 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the</a:t>
            </a:r>
            <a:r>
              <a:rPr sz="2800" spc="-8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endParaRPr sz="2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8689" y="391159"/>
            <a:ext cx="724662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7810" marR="5080" indent="-272034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Role and Advantages </a:t>
            </a:r>
            <a:r>
              <a:rPr dirty="0"/>
              <a:t>of </a:t>
            </a:r>
            <a:r>
              <a:rPr spc="-5" dirty="0"/>
              <a:t>the</a:t>
            </a:r>
            <a:r>
              <a:rPr spc="-95" dirty="0"/>
              <a:t> </a:t>
            </a:r>
            <a:r>
              <a:rPr spc="-5" dirty="0"/>
              <a:t>DBMS  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12140" y="1620519"/>
            <a:ext cx="5383530" cy="389001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Advantages of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DBMS:</a:t>
            </a:r>
            <a:endParaRPr sz="28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Improved data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sharing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Improved data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security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Better data integration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Minimized </a:t>
            </a: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data</a:t>
            </a:r>
            <a:r>
              <a:rPr sz="2600" b="1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inconsistency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Improved data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access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Improved decision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making</a:t>
            </a:r>
            <a:endParaRPr sz="260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Increased end-user</a:t>
            </a:r>
            <a:r>
              <a:rPr sz="2600" spc="-4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productivity</a:t>
            </a:r>
            <a:endParaRPr sz="2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645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6029" y="665479"/>
            <a:ext cx="40919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Types of</a:t>
            </a:r>
            <a:r>
              <a:rPr spc="-70" dirty="0"/>
              <a:t> </a:t>
            </a:r>
            <a:r>
              <a:rPr spc="-5" dirty="0"/>
              <a:t>Databases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76274" y="1558157"/>
            <a:ext cx="7745095" cy="481711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Databases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can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be classified according</a:t>
            </a:r>
            <a:r>
              <a:rPr sz="2800" spc="3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to: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Number of</a:t>
            </a:r>
            <a:r>
              <a:rPr sz="2600" spc="-1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users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location</a:t>
            </a:r>
            <a:endParaRPr sz="26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Expected type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extent </a:t>
            </a:r>
            <a:r>
              <a:rPr sz="2600" spc="5" dirty="0">
                <a:solidFill>
                  <a:srgbClr val="212121"/>
                </a:solidFill>
                <a:latin typeface="Arial"/>
                <a:cs typeface="Arial"/>
              </a:rPr>
              <a:t>of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use</a:t>
            </a:r>
            <a:endParaRPr sz="2600" dirty="0">
              <a:latin typeface="Arial"/>
              <a:cs typeface="Arial"/>
            </a:endParaRPr>
          </a:p>
          <a:p>
            <a:pPr marL="355600" marR="10668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Single-user database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supports only one user  at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time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Desktop database: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single-user;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runs on</a:t>
            </a:r>
            <a:r>
              <a:rPr sz="2600" spc="-2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PC</a:t>
            </a:r>
            <a:endParaRPr sz="2600" dirty="0">
              <a:latin typeface="Arial"/>
              <a:cs typeface="Arial"/>
            </a:endParaRPr>
          </a:p>
          <a:p>
            <a:pPr marL="355600" marR="5080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Multiuser database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supports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multiple users at  the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same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time</a:t>
            </a:r>
            <a:endParaRPr sz="2800" dirty="0">
              <a:latin typeface="Arial"/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650"/>
              </a:spcBef>
              <a:buFont typeface="Arial"/>
              <a:buChar char="–"/>
              <a:tabLst>
                <a:tab pos="755650" algn="l"/>
              </a:tabLst>
            </a:pPr>
            <a:r>
              <a:rPr sz="2600" b="1" dirty="0">
                <a:solidFill>
                  <a:srgbClr val="212121"/>
                </a:solidFill>
                <a:latin typeface="Arial"/>
                <a:cs typeface="Arial"/>
              </a:rPr>
              <a:t>Workgroup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and </a:t>
            </a:r>
            <a:r>
              <a:rPr sz="2600" b="1" spc="-5" dirty="0">
                <a:solidFill>
                  <a:srgbClr val="212121"/>
                </a:solidFill>
                <a:latin typeface="Arial"/>
                <a:cs typeface="Arial"/>
              </a:rPr>
              <a:t>enterprise</a:t>
            </a:r>
            <a:r>
              <a:rPr sz="2600" b="1" spc="4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databases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xfrm>
            <a:off x="8296909" y="6299532"/>
            <a:ext cx="248920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 algn="ctr">
              <a:lnSpc>
                <a:spcPts val="1645"/>
              </a:lnSpc>
            </a:pPr>
            <a:fld id="{81D60167-4931-47E6-BA6A-407CBD079E47}" type="slidenum">
              <a:rPr dirty="0"/>
              <a:pPr marL="25400" algn="ctr">
                <a:lnSpc>
                  <a:spcPts val="1645"/>
                </a:lnSpc>
              </a:pPr>
              <a:t>9</a:t>
            </a:fld>
            <a:endParaRPr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37029" y="665479"/>
            <a:ext cx="586803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Types of Databases</a:t>
            </a:r>
            <a:r>
              <a:rPr spc="-60" dirty="0"/>
              <a:t> 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612140" y="1709420"/>
            <a:ext cx="7783830" cy="32675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Centralized database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data located at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single 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site</a:t>
            </a:r>
            <a:endParaRPr sz="2800" dirty="0">
              <a:latin typeface="Arial"/>
              <a:cs typeface="Arial"/>
            </a:endParaRPr>
          </a:p>
          <a:p>
            <a:pPr marL="355600" marR="123825" indent="-342900">
              <a:lnSpc>
                <a:spcPct val="100000"/>
              </a:lnSpc>
              <a:spcBef>
                <a:spcPts val="70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Distributed database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data distributed across  several different</a:t>
            </a:r>
            <a:r>
              <a:rPr sz="2800" spc="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sites</a:t>
            </a:r>
            <a:endParaRPr sz="2800" dirty="0">
              <a:latin typeface="Arial"/>
              <a:cs typeface="Arial"/>
            </a:endParaRPr>
          </a:p>
          <a:p>
            <a:pPr marL="355600" marR="144145" indent="-342900">
              <a:lnSpc>
                <a:spcPct val="100000"/>
              </a:lnSpc>
              <a:spcBef>
                <a:spcPts val="690"/>
              </a:spcBef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212121"/>
                </a:solidFill>
                <a:latin typeface="Arial"/>
                <a:cs typeface="Arial"/>
              </a:rPr>
              <a:t>Operational database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: </a:t>
            </a:r>
            <a:r>
              <a:rPr sz="2800" dirty="0">
                <a:solidFill>
                  <a:srgbClr val="212121"/>
                </a:solidFill>
                <a:latin typeface="Arial"/>
                <a:cs typeface="Arial"/>
              </a:rPr>
              <a:t>supports a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company’s  day-to-day</a:t>
            </a:r>
            <a:r>
              <a:rPr sz="2800" spc="-10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212121"/>
                </a:solidFill>
                <a:latin typeface="Arial"/>
                <a:cs typeface="Arial"/>
              </a:rPr>
              <a:t>operations</a:t>
            </a:r>
            <a:endParaRPr sz="2800" dirty="0">
              <a:latin typeface="Arial"/>
              <a:cs typeface="Arial"/>
            </a:endParaRPr>
          </a:p>
          <a:p>
            <a:pPr marL="469900">
              <a:lnSpc>
                <a:spcPct val="100000"/>
              </a:lnSpc>
              <a:spcBef>
                <a:spcPts val="650"/>
              </a:spcBef>
            </a:pPr>
            <a:r>
              <a:rPr sz="3900" baseline="3205" dirty="0">
                <a:solidFill>
                  <a:srgbClr val="212121"/>
                </a:solidFill>
                <a:latin typeface="Arial"/>
                <a:cs typeface="Arial"/>
              </a:rPr>
              <a:t>–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Transactional or </a:t>
            </a:r>
            <a:r>
              <a:rPr sz="2600" spc="-5" dirty="0">
                <a:solidFill>
                  <a:srgbClr val="212121"/>
                </a:solidFill>
                <a:latin typeface="Arial"/>
                <a:cs typeface="Arial"/>
              </a:rPr>
              <a:t>production</a:t>
            </a:r>
            <a:r>
              <a:rPr sz="2600" spc="65" dirty="0">
                <a:solidFill>
                  <a:srgbClr val="212121"/>
                </a:solidFill>
                <a:latin typeface="Arial"/>
                <a:cs typeface="Arial"/>
              </a:rPr>
              <a:t> </a:t>
            </a:r>
            <a:r>
              <a:rPr sz="2600" dirty="0">
                <a:solidFill>
                  <a:srgbClr val="212121"/>
                </a:solidFill>
                <a:latin typeface="Arial"/>
                <a:cs typeface="Arial"/>
              </a:rPr>
              <a:t>database</a:t>
            </a:r>
            <a:endParaRPr sz="2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2116</TotalTime>
  <Words>1229</Words>
  <Application>Microsoft Office PowerPoint</Application>
  <PresentationFormat>On-screen Show (4:3)</PresentationFormat>
  <Paragraphs>208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Arial</vt:lpstr>
      <vt:lpstr>Calibri</vt:lpstr>
      <vt:lpstr>Office Theme</vt:lpstr>
      <vt:lpstr>Database and Database Management System</vt:lpstr>
      <vt:lpstr>Why Databases?</vt:lpstr>
      <vt:lpstr>Data vs. Information</vt:lpstr>
      <vt:lpstr>Data vs. Information </vt:lpstr>
      <vt:lpstr>Introducing the Database</vt:lpstr>
      <vt:lpstr>Role and Advantages of the DBMS</vt:lpstr>
      <vt:lpstr>Role and Advantages of the DBMS  </vt:lpstr>
      <vt:lpstr>Types of Databases</vt:lpstr>
      <vt:lpstr>Types of Databases </vt:lpstr>
      <vt:lpstr>Types of Databases </vt:lpstr>
      <vt:lpstr>Why Database Design Is Important</vt:lpstr>
      <vt:lpstr>Structural and Data Dependence</vt:lpstr>
      <vt:lpstr>Structural and Data Dependence  </vt:lpstr>
      <vt:lpstr>Lack of Design and Data-Modeling  Skills</vt:lpstr>
      <vt:lpstr>Database Systems</vt:lpstr>
      <vt:lpstr>The Database System Environment</vt:lpstr>
      <vt:lpstr>The Database System Environment  </vt:lpstr>
      <vt:lpstr>The Database System Environment  </vt:lpstr>
      <vt:lpstr>The Database System Environment  </vt:lpstr>
      <vt:lpstr>DBMS Functions</vt:lpstr>
      <vt:lpstr>DBMS Functions </vt:lpstr>
      <vt:lpstr>DBMS Functions </vt:lpstr>
      <vt:lpstr>DBMS Functions </vt:lpstr>
      <vt:lpstr>DBMS Functions </vt:lpstr>
      <vt:lpstr>DBMS Functions </vt:lpstr>
      <vt:lpstr>DBMS Functions </vt:lpstr>
      <vt:lpstr>Managing the Database System:  A Shift in Focus</vt:lpstr>
      <vt:lpstr>Managing the Database System:  A Shift in Focus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creator>muzammil ishaq</dc:creator>
  <cp:lastModifiedBy>Windows User</cp:lastModifiedBy>
  <cp:revision>15</cp:revision>
  <dcterms:created xsi:type="dcterms:W3CDTF">2018-03-10T11:38:05Z</dcterms:created>
  <dcterms:modified xsi:type="dcterms:W3CDTF">2020-03-31T17:27:24Z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2013-08-19T00:00:00Z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2018-03-10T00:00:00Z</vt:filetime>
  </property>
</Properties>
</file>